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14" r:id="rId3"/>
    <p:sldId id="411" r:id="rId4"/>
    <p:sldId id="409" r:id="rId5"/>
    <p:sldId id="415" r:id="rId6"/>
    <p:sldId id="416" r:id="rId7"/>
    <p:sldId id="430" r:id="rId8"/>
    <p:sldId id="431" r:id="rId9"/>
    <p:sldId id="412" r:id="rId10"/>
    <p:sldId id="429" r:id="rId11"/>
    <p:sldId id="432" r:id="rId12"/>
    <p:sldId id="424" r:id="rId13"/>
    <p:sldId id="425" r:id="rId14"/>
  </p:sldIdLst>
  <p:sldSz cx="9906000" cy="6858000" type="A4"/>
  <p:notesSz cx="6858000" cy="90281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7DAAEC5-8571-416C-BE1C-9999FE28940C}">
          <p14:sldIdLst>
            <p14:sldId id="256"/>
            <p14:sldId id="414"/>
            <p14:sldId id="411"/>
            <p14:sldId id="409"/>
            <p14:sldId id="415"/>
            <p14:sldId id="413"/>
            <p14:sldId id="416"/>
            <p14:sldId id="412"/>
            <p14:sldId id="429"/>
            <p14:sldId id="424"/>
            <p14:sldId id="4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339933"/>
    <a:srgbClr val="FF8600"/>
    <a:srgbClr val="FF86FF"/>
    <a:srgbClr val="FF6600"/>
    <a:srgbClr val="FF000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11" autoAdjust="0"/>
    <p:restoredTop sz="94605" autoAdjust="0"/>
  </p:normalViewPr>
  <p:slideViewPr>
    <p:cSldViewPr>
      <p:cViewPr>
        <p:scale>
          <a:sx n="77" d="100"/>
          <a:sy n="77" d="100"/>
        </p:scale>
        <p:origin x="-1626" y="-324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6"/>
    </p:cViewPr>
  </p:sorterViewPr>
  <p:notesViewPr>
    <p:cSldViewPr>
      <p:cViewPr varScale="1">
        <p:scale>
          <a:sx n="60" d="100"/>
          <a:sy n="60" d="100"/>
        </p:scale>
        <p:origin x="-1632" y="-66"/>
      </p:cViewPr>
      <p:guideLst>
        <p:guide orient="horz" pos="284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FCB07D-0020-4633-A949-68EE19DE488D}" type="datetime6">
              <a:rPr lang="en-GB"/>
              <a:pPr>
                <a:defRPr/>
              </a:pPr>
              <a:t>June 14</a:t>
            </a:fld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Copyright Differentia Consulting Ltd. 2002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4CC899-BE50-4E94-B2F5-1E1963840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495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116D22-753F-42AB-B04E-968B3EAE02C8}" type="datetime6">
              <a:rPr lang="en-GB"/>
              <a:pPr>
                <a:defRPr/>
              </a:pPr>
              <a:t>June 14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677863"/>
            <a:ext cx="4889500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GB"/>
              <a:t>Copyright Differentia Consulting Ltd. 2002</a:t>
            </a:r>
          </a:p>
          <a:p>
            <a:pPr>
              <a:defRPr/>
            </a:pPr>
            <a:r>
              <a:rPr lang="en-GB"/>
              <a:t>Page </a:t>
            </a:r>
            <a:fld id="{3C3FBBEC-3090-4FFF-9D36-576BA09988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5334000" y="8577263"/>
            <a:ext cx="1905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1200">
                <a:latin typeface="Arial Narrow" pitchFamily="34" charset="0"/>
                <a:cs typeface="Times New Roman" pitchFamily="18" charset="0"/>
              </a:rPr>
              <a:t>e: info@differentia.net</a:t>
            </a:r>
          </a:p>
          <a:p>
            <a:r>
              <a:rPr lang="en-GB" sz="1200">
                <a:latin typeface="Arial Narrow" pitchFamily="34" charset="0"/>
                <a:cs typeface="Times New Roman" pitchFamily="18" charset="0"/>
              </a:rPr>
              <a:t> i: www.differentia.net</a:t>
            </a:r>
          </a:p>
        </p:txBody>
      </p:sp>
    </p:spTree>
    <p:extLst>
      <p:ext uri="{BB962C8B-B14F-4D97-AF65-F5344CB8AC3E}">
        <p14:creationId xmlns:p14="http://schemas.microsoft.com/office/powerpoint/2010/main" xmlns="" val="332419843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24852C-E2D7-4BB0-BC41-25C716688E1E}" type="datetime6">
              <a:rPr lang="en-GB" smtClean="0"/>
              <a:pPr/>
              <a:t>June 14</a:t>
            </a:fld>
            <a:endParaRPr lang="en-GB" smtClean="0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Copyright Differentia Consulting Ltd. 2002</a:t>
            </a:r>
          </a:p>
          <a:p>
            <a:r>
              <a:rPr lang="en-GB" smtClean="0"/>
              <a:t>Page </a:t>
            </a:r>
            <a:fld id="{D33DC917-05AF-44D0-8E9C-F1E6EB85FA06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CD33-8F33-46AD-8120-63D0D13CBBD8}" type="datetime6">
              <a:rPr lang="en-US" smtClean="0"/>
              <a:pPr>
                <a:defRPr/>
              </a:pPr>
              <a:t>June 14</a:t>
            </a:fld>
            <a:endParaRPr lang="en-GB"/>
          </a:p>
          <a:p>
            <a:pPr>
              <a:defRPr/>
            </a:pPr>
            <a:r>
              <a:rPr lang="en-GB"/>
              <a:t>Page </a:t>
            </a:r>
            <a:fld id="{EBFC2F60-D000-4D25-BE5B-48E91F970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288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e: info@differentia.co</a:t>
            </a:r>
          </a:p>
          <a:p>
            <a:pPr>
              <a:defRPr/>
            </a:pPr>
            <a:r>
              <a:rPr lang="en-GB" dirty="0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9EC20-B40A-4433-A9E1-386F936DA5AD}" type="datetime6">
              <a:rPr lang="en-US" smtClean="0"/>
              <a:pPr>
                <a:defRPr/>
              </a:pPr>
              <a:t>June 14</a:t>
            </a:fld>
            <a:endParaRPr lang="en-GB"/>
          </a:p>
          <a:p>
            <a:pPr>
              <a:defRPr/>
            </a:pPr>
            <a:r>
              <a:rPr lang="en-GB"/>
              <a:t>Page </a:t>
            </a:r>
            <a:fld id="{4DB38E2F-D459-4BE1-AA21-4D07B414C2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288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e: info@differentia.co</a:t>
            </a:r>
          </a:p>
          <a:p>
            <a:pPr>
              <a:defRPr/>
            </a:pPr>
            <a:r>
              <a:rPr lang="en-GB" dirty="0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1143000"/>
            <a:ext cx="2187575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143000"/>
            <a:ext cx="6410325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60FC-A064-482C-9A15-1D0EDA4CBA38}" type="datetime6">
              <a:rPr lang="en-US" smtClean="0"/>
              <a:pPr>
                <a:defRPr/>
              </a:pPr>
              <a:t>June 14</a:t>
            </a:fld>
            <a:endParaRPr lang="en-GB"/>
          </a:p>
          <a:p>
            <a:pPr>
              <a:defRPr/>
            </a:pPr>
            <a:r>
              <a:rPr lang="en-GB"/>
              <a:t>Page </a:t>
            </a:r>
            <a:fld id="{93EAA8BA-8BED-4D3B-847A-AD9C5184EE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288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e: info@differentia.co</a:t>
            </a:r>
          </a:p>
          <a:p>
            <a:pPr>
              <a:defRPr/>
            </a:pPr>
            <a:r>
              <a:rPr lang="en-GB" dirty="0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EF09-E462-4810-BF8F-B1B1EECFD285}" type="datetime6">
              <a:rPr lang="en-US" smtClean="0"/>
              <a:pPr>
                <a:defRPr/>
              </a:pPr>
              <a:t>June 14</a:t>
            </a:fld>
            <a:endParaRPr lang="en-US" dirty="0" smtClean="0"/>
          </a:p>
          <a:p>
            <a:pPr>
              <a:defRPr/>
            </a:pPr>
            <a:r>
              <a:rPr lang="en-US" dirty="0" smtClean="0"/>
              <a:t>Page </a:t>
            </a:r>
            <a:fld id="{D3642D72-F3A0-4A1B-B7C9-FF29798E070F}" type="slidenum">
              <a:rPr lang="en-US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288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e: info@differentia.co</a:t>
            </a:r>
          </a:p>
          <a:p>
            <a:pPr>
              <a:defRPr/>
            </a:pPr>
            <a:r>
              <a:rPr lang="en-GB" dirty="0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BC3D8-232C-419F-84DB-E38509A12FC0}" type="datetime6">
              <a:rPr lang="en-US" smtClean="0"/>
              <a:pPr>
                <a:defRPr/>
              </a:pPr>
              <a:t>June 14</a:t>
            </a:fld>
            <a:endParaRPr lang="en-GB"/>
          </a:p>
          <a:p>
            <a:pPr>
              <a:defRPr/>
            </a:pPr>
            <a:r>
              <a:rPr lang="en-GB"/>
              <a:t>Page </a:t>
            </a:r>
            <a:fld id="{26A76113-5D51-41AA-92B6-8CF000E395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288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e: info@differentia.co</a:t>
            </a:r>
          </a:p>
          <a:p>
            <a:pPr>
              <a:defRPr/>
            </a:pPr>
            <a:r>
              <a:rPr lang="en-GB" dirty="0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E573-D783-41DB-A250-9F9F70422A6B}" type="datetime6">
              <a:rPr lang="en-US" smtClean="0"/>
              <a:pPr>
                <a:defRPr/>
              </a:pPr>
              <a:t>June 14</a:t>
            </a:fld>
            <a:endParaRPr lang="en-GB"/>
          </a:p>
          <a:p>
            <a:pPr>
              <a:defRPr/>
            </a:pPr>
            <a:r>
              <a:rPr lang="en-GB"/>
              <a:t>Page </a:t>
            </a:r>
            <a:fld id="{C0659ED7-7123-440C-AB34-1161CF4DD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288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e: info@differentia.co</a:t>
            </a:r>
          </a:p>
          <a:p>
            <a:pPr>
              <a:defRPr/>
            </a:pPr>
            <a:r>
              <a:rPr lang="en-GB" dirty="0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D4821-9EBF-4BFD-9072-C428F036A746}" type="datetime6">
              <a:rPr lang="en-US" smtClean="0"/>
              <a:pPr>
                <a:defRPr/>
              </a:pPr>
              <a:t>June 14</a:t>
            </a:fld>
            <a:endParaRPr lang="en-GB"/>
          </a:p>
          <a:p>
            <a:pPr>
              <a:defRPr/>
            </a:pPr>
            <a:r>
              <a:rPr lang="en-GB"/>
              <a:t>Page </a:t>
            </a:r>
            <a:fld id="{B4ACF906-CFD8-4C8A-83FD-44C0810EC3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545288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e: info@differentia.co</a:t>
            </a:r>
          </a:p>
          <a:p>
            <a:pPr>
              <a:defRPr/>
            </a:pPr>
            <a:r>
              <a:rPr lang="en-GB" dirty="0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B9E10-68A3-4DF8-B673-8A64D61406BE}" type="datetime6">
              <a:rPr lang="en-US" smtClean="0"/>
              <a:pPr>
                <a:defRPr/>
              </a:pPr>
              <a:t>June 14</a:t>
            </a:fld>
            <a:endParaRPr lang="en-GB"/>
          </a:p>
          <a:p>
            <a:pPr>
              <a:defRPr/>
            </a:pPr>
            <a:r>
              <a:rPr lang="en-GB"/>
              <a:t>Page </a:t>
            </a:r>
            <a:fld id="{42D6D4FD-B38D-4F2F-9626-07EB765C3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288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e: info@differentia.co</a:t>
            </a:r>
          </a:p>
          <a:p>
            <a:pPr>
              <a:defRPr/>
            </a:pPr>
            <a:r>
              <a:rPr lang="en-GB" dirty="0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3A4E2-3C7B-459D-B4C4-D0FB76FB41CD}" type="datetime6">
              <a:rPr lang="en-US" smtClean="0"/>
              <a:pPr>
                <a:defRPr/>
              </a:pPr>
              <a:t>June 14</a:t>
            </a:fld>
            <a:endParaRPr lang="en-GB"/>
          </a:p>
          <a:p>
            <a:pPr>
              <a:defRPr/>
            </a:pPr>
            <a:r>
              <a:rPr lang="en-GB"/>
              <a:t>Page </a:t>
            </a:r>
            <a:fld id="{12C7BD9A-6F65-4F1B-89E1-71009F0BCA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288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e: info@differentia.co</a:t>
            </a:r>
          </a:p>
          <a:p>
            <a:pPr>
              <a:defRPr/>
            </a:pPr>
            <a:r>
              <a:rPr lang="en-GB" dirty="0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EA84-7B61-4A83-BBB4-9913AE201B55}" type="datetime6">
              <a:rPr lang="en-US" smtClean="0"/>
              <a:pPr>
                <a:defRPr/>
              </a:pPr>
              <a:t>June 14</a:t>
            </a:fld>
            <a:endParaRPr lang="en-GB"/>
          </a:p>
          <a:p>
            <a:pPr>
              <a:defRPr/>
            </a:pPr>
            <a:r>
              <a:rPr lang="en-GB"/>
              <a:t>Page </a:t>
            </a:r>
            <a:fld id="{61B6B318-660C-4BFA-8B2C-2E260C4EC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288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e: info@differentia.co</a:t>
            </a:r>
          </a:p>
          <a:p>
            <a:pPr>
              <a:defRPr/>
            </a:pPr>
            <a:r>
              <a:rPr lang="en-GB" dirty="0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6A83B-7E80-498A-BBED-3284E668C25A}" type="datetime6">
              <a:rPr lang="en-US" smtClean="0"/>
              <a:pPr>
                <a:defRPr/>
              </a:pPr>
              <a:t>June 14</a:t>
            </a:fld>
            <a:endParaRPr lang="en-GB"/>
          </a:p>
          <a:p>
            <a:pPr>
              <a:defRPr/>
            </a:pPr>
            <a:r>
              <a:rPr lang="en-GB"/>
              <a:t>Page </a:t>
            </a:r>
            <a:fld id="{BCD96C3E-B5B4-4BE1-B020-193E13B883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288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e: info@differentia.co</a:t>
            </a:r>
          </a:p>
          <a:p>
            <a:pPr>
              <a:defRPr/>
            </a:pPr>
            <a:r>
              <a:rPr lang="en-GB" dirty="0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spect="1" noChangeArrowheads="1"/>
          </p:cNvSpPr>
          <p:nvPr/>
        </p:nvSpPr>
        <p:spPr bwMode="auto">
          <a:xfrm>
            <a:off x="0" y="6096000"/>
            <a:ext cx="9906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0" y="1143000"/>
            <a:ext cx="660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…click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EB296E57-BF94-4056-AAD6-CC12CBB62F46}" type="datetime6">
              <a:rPr lang="en-US" smtClean="0"/>
              <a:pPr>
                <a:defRPr/>
              </a:pPr>
              <a:t>June 14</a:t>
            </a:fld>
            <a:endParaRPr lang="en-GB"/>
          </a:p>
          <a:p>
            <a:pPr>
              <a:defRPr/>
            </a:pPr>
            <a:r>
              <a:rPr lang="en-GB"/>
              <a:t>Page </a:t>
            </a:r>
            <a:fld id="{119DED5C-AE94-414D-97A9-2802EE0FD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288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e: info@differentia.co</a:t>
            </a:r>
          </a:p>
          <a:p>
            <a:pPr>
              <a:defRPr/>
            </a:pPr>
            <a:r>
              <a:rPr lang="en-GB" dirty="0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232" y="188640"/>
            <a:ext cx="2494895" cy="10260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gradejd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44A6FF12-432D-457B-A9BD-AF382865836F}" type="datetime6">
              <a:rPr lang="en-US" smtClean="0"/>
              <a:pPr>
                <a:defRPr/>
              </a:pPr>
              <a:t>June 14</a:t>
            </a:fld>
            <a:endParaRPr lang="en-GB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45288" y="6248400"/>
            <a:ext cx="206375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mtClean="0"/>
              <a:t>e: info@differentia.co</a:t>
            </a:r>
          </a:p>
          <a:p>
            <a:pPr>
              <a:defRPr/>
            </a:pPr>
            <a:r>
              <a:rPr lang="en-GB" smtClean="0"/>
              <a:t> i: www.differentia.co</a:t>
            </a:r>
            <a:endParaRPr lang="en-GB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962400"/>
            <a:ext cx="8420100" cy="1698848"/>
          </a:xfrm>
        </p:spPr>
        <p:txBody>
          <a:bodyPr/>
          <a:lstStyle/>
          <a:p>
            <a:pPr algn="ctr" eaLnBrk="1" hangingPunct="1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latin typeface="Calibri" pitchFamily="34" charset="0"/>
              </a:rPr>
              <a:t>EnterpriseOne Upgrade: Considerations and Tips</a:t>
            </a: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>Stress-free </a:t>
            </a:r>
            <a:r>
              <a:rPr lang="en-GB" sz="2400" dirty="0" smtClean="0">
                <a:latin typeface="Calibri" pitchFamily="34" charset="0"/>
              </a:rPr>
              <a:t>JD Edwards 2014</a:t>
            </a: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r>
              <a:rPr lang="en-GB" sz="2400" dirty="0" smtClean="0">
                <a:latin typeface="Calibri" pitchFamily="34" charset="0"/>
              </a:rPr>
              <a:t>Nigel </a:t>
            </a:r>
            <a:r>
              <a:rPr lang="en-GB" sz="2400" dirty="0" smtClean="0">
                <a:latin typeface="Calibri" pitchFamily="34" charset="0"/>
              </a:rPr>
              <a:t>Sanders - Differentia </a:t>
            </a:r>
            <a:r>
              <a:rPr lang="en-GB" sz="2400" dirty="0">
                <a:latin typeface="Calibri" pitchFamily="34" charset="0"/>
              </a:rPr>
              <a:t>Consulting</a:t>
            </a:r>
            <a:endParaRPr lang="en-GB" dirty="0" smtClean="0">
              <a:latin typeface="Calibri" pitchFamily="34" charset="0"/>
            </a:endParaRPr>
          </a:p>
        </p:txBody>
      </p: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2057400" y="2133600"/>
            <a:ext cx="5670550" cy="1860550"/>
            <a:chOff x="1332" y="960"/>
            <a:chExt cx="3572" cy="1172"/>
          </a:xfrm>
        </p:grpSpPr>
        <p:pic>
          <p:nvPicPr>
            <p:cNvPr id="2054" name="Picture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2" y="960"/>
              <a:ext cx="908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26" y="960"/>
              <a:ext cx="909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6" name="Picture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0" y="960"/>
              <a:ext cx="897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7" name="Picture 10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2" y="960"/>
              <a:ext cx="902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…tools available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202160"/>
            <a:ext cx="8420100" cy="439519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GB" altLang="en-US" dirty="0" smtClean="0">
                <a:latin typeface="Calibri" pitchFamily="34" charset="0"/>
              </a:rPr>
              <a:t>Oracle Technical </a:t>
            </a:r>
            <a:r>
              <a:rPr lang="en-GB" altLang="en-US" dirty="0" err="1" smtClean="0">
                <a:latin typeface="Calibri" pitchFamily="34" charset="0"/>
              </a:rPr>
              <a:t>C</a:t>
            </a:r>
            <a:r>
              <a:rPr lang="en-GB" altLang="en-US" dirty="0" err="1" smtClean="0">
                <a:latin typeface="Calibri" pitchFamily="34" charset="0"/>
              </a:rPr>
              <a:t>atalog</a:t>
            </a:r>
            <a:r>
              <a:rPr lang="en-GB" altLang="en-US" dirty="0" smtClean="0">
                <a:latin typeface="Calibri" pitchFamily="34" charset="0"/>
              </a:rPr>
              <a:t> (OTC) </a:t>
            </a:r>
            <a:endParaRPr lang="en-GB" altLang="en-US" dirty="0" smtClean="0">
              <a:latin typeface="Calibri" pitchFamily="34" charset="0"/>
            </a:endParaRPr>
          </a:p>
          <a:p>
            <a:pPr marL="342900" lvl="1" indent="-342900">
              <a:buNone/>
            </a:pPr>
            <a:r>
              <a:rPr lang="en-GB" altLang="en-US" dirty="0" smtClean="0">
                <a:latin typeface="Calibri" pitchFamily="34" charset="0"/>
              </a:rPr>
              <a:t> </a:t>
            </a:r>
            <a:endParaRPr lang="en-GB" altLang="en-US" dirty="0" smtClean="0">
              <a:latin typeface="Calibri" pitchFamily="34" charset="0"/>
            </a:endParaRPr>
          </a:p>
          <a:p>
            <a:pPr marL="342900" lvl="1" indent="-342900">
              <a:buFontTx/>
              <a:buChar char="•"/>
            </a:pPr>
            <a:endParaRPr lang="en-GB" altLang="en-US" dirty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Review EnterpriseOne data </a:t>
            </a:r>
            <a:r>
              <a:rPr lang="en-GB" sz="1800" dirty="0" smtClean="0">
                <a:latin typeface="Calibri" pitchFamily="34" charset="0"/>
              </a:rPr>
              <a:t>m</a:t>
            </a:r>
            <a:r>
              <a:rPr lang="en-GB" sz="1800" dirty="0" smtClean="0">
                <a:latin typeface="Calibri" pitchFamily="34" charset="0"/>
              </a:rPr>
              <a:t>odels (schemas)</a:t>
            </a:r>
            <a:endParaRPr lang="en-GB" sz="18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Review detailed Table </a:t>
            </a:r>
            <a:r>
              <a:rPr lang="en-GB" sz="1800" dirty="0" smtClean="0">
                <a:latin typeface="Calibri" pitchFamily="34" charset="0"/>
              </a:rPr>
              <a:t>Conversion </a:t>
            </a:r>
            <a:r>
              <a:rPr lang="en-GB" sz="1800" dirty="0" smtClean="0">
                <a:latin typeface="Calibri" pitchFamily="34" charset="0"/>
              </a:rPr>
              <a:t>documentation</a:t>
            </a:r>
            <a:endParaRPr lang="en-GB" sz="18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Review </a:t>
            </a:r>
            <a:r>
              <a:rPr lang="en-GB" sz="1800" dirty="0" smtClean="0">
                <a:latin typeface="Calibri" pitchFamily="34" charset="0"/>
              </a:rPr>
              <a:t>Object </a:t>
            </a:r>
            <a:r>
              <a:rPr lang="en-GB" sz="1800" dirty="0" smtClean="0">
                <a:latin typeface="Calibri" pitchFamily="34" charset="0"/>
              </a:rPr>
              <a:t>changes </a:t>
            </a:r>
            <a:r>
              <a:rPr lang="en-GB" sz="1800" dirty="0" smtClean="0">
                <a:latin typeface="Calibri" pitchFamily="34" charset="0"/>
              </a:rPr>
              <a:t>by </a:t>
            </a:r>
            <a:r>
              <a:rPr lang="en-GB" sz="1800" dirty="0" smtClean="0">
                <a:latin typeface="Calibri" pitchFamily="34" charset="0"/>
              </a:rPr>
              <a:t>feature</a:t>
            </a:r>
            <a:endParaRPr lang="en-GB" sz="18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Review </a:t>
            </a:r>
            <a:r>
              <a:rPr lang="en-GB" sz="1800" dirty="0" smtClean="0">
                <a:latin typeface="Calibri" pitchFamily="34" charset="0"/>
              </a:rPr>
              <a:t>Business </a:t>
            </a:r>
            <a:r>
              <a:rPr lang="en-GB" sz="1800" dirty="0" smtClean="0">
                <a:latin typeface="Calibri" pitchFamily="34" charset="0"/>
              </a:rPr>
              <a:t>Services (BSSV), </a:t>
            </a:r>
            <a:r>
              <a:rPr lang="en-GB" sz="1800" dirty="0" smtClean="0">
                <a:latin typeface="Calibri" pitchFamily="34" charset="0"/>
              </a:rPr>
              <a:t>Real Time Events </a:t>
            </a:r>
            <a:r>
              <a:rPr lang="en-GB" sz="1800" dirty="0" smtClean="0">
                <a:latin typeface="Calibri" pitchFamily="34" charset="0"/>
              </a:rPr>
              <a:t>(RTE) and Batch (Z) interfaces</a:t>
            </a:r>
            <a:endParaRPr lang="en-GB" sz="18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FEF09-E462-4810-BF8F-B1B1EECFD285}" type="datetime6">
              <a:rPr lang="en-US" smtClean="0"/>
              <a:pPr>
                <a:defRPr/>
              </a:pPr>
              <a:t>June 14</a:t>
            </a:fld>
            <a:endParaRPr lang="en-US" smtClean="0"/>
          </a:p>
          <a:p>
            <a:pPr>
              <a:defRPr/>
            </a:pPr>
            <a:r>
              <a:rPr lang="en-US" smtClean="0"/>
              <a:t>Page </a:t>
            </a:r>
            <a:fld id="{D3642D72-F3A0-4A1B-B7C9-FF29798E070F}" type="slidenum">
              <a:rPr lang="en-US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e: info@differentia.co</a:t>
            </a:r>
          </a:p>
          <a:p>
            <a:pPr>
              <a:defRPr/>
            </a:pPr>
            <a:r>
              <a:rPr lang="en-GB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24" y="2851398"/>
            <a:ext cx="6096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94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…tools available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204864"/>
            <a:ext cx="8420100" cy="439519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GB" altLang="en-US" dirty="0" smtClean="0">
                <a:latin typeface="Calibri" pitchFamily="34" charset="0"/>
              </a:rPr>
              <a:t>Customization </a:t>
            </a:r>
            <a:r>
              <a:rPr lang="en-GB" altLang="en-US" dirty="0">
                <a:latin typeface="Calibri" pitchFamily="34" charset="0"/>
              </a:rPr>
              <a:t>Object </a:t>
            </a:r>
            <a:r>
              <a:rPr lang="en-GB" altLang="en-US" dirty="0" smtClean="0">
                <a:latin typeface="Calibri" pitchFamily="34" charset="0"/>
              </a:rPr>
              <a:t>and Application </a:t>
            </a:r>
            <a:r>
              <a:rPr lang="en-GB" altLang="en-US" dirty="0" smtClean="0">
                <a:latin typeface="Calibri" pitchFamily="34" charset="0"/>
              </a:rPr>
              <a:t>Configuration </a:t>
            </a:r>
            <a:r>
              <a:rPr lang="en-GB" altLang="en-US" dirty="0" smtClean="0">
                <a:latin typeface="Calibri" pitchFamily="34" charset="0"/>
              </a:rPr>
              <a:t>Analyzer</a:t>
            </a:r>
          </a:p>
          <a:p>
            <a:pPr marL="742950" lvl="2" indent="-342900">
              <a:buFont typeface="Wingdings" pitchFamily="2" charset="2"/>
              <a:buChar char="q"/>
            </a:pPr>
            <a:r>
              <a:rPr lang="en-GB" altLang="en-US" dirty="0" smtClean="0">
                <a:latin typeface="Calibri" pitchFamily="34" charset="0"/>
              </a:rPr>
              <a:t>Available with Tool Release </a:t>
            </a:r>
            <a:r>
              <a:rPr lang="en-GB" altLang="en-US" dirty="0" smtClean="0">
                <a:latin typeface="Calibri" pitchFamily="34" charset="0"/>
              </a:rPr>
              <a:t>9.1.2</a:t>
            </a:r>
          </a:p>
          <a:p>
            <a:pPr marL="742950" lvl="2" indent="-342900">
              <a:buFont typeface="Wingdings" pitchFamily="2" charset="2"/>
              <a:buChar char="q"/>
            </a:pPr>
            <a:r>
              <a:rPr lang="en-GB" altLang="en-US" dirty="0" smtClean="0">
                <a:latin typeface="Calibri" pitchFamily="34" charset="0"/>
              </a:rPr>
              <a:t>COA evaluates Objects </a:t>
            </a:r>
            <a:r>
              <a:rPr lang="en-GB" altLang="en-US" dirty="0" smtClean="0">
                <a:latin typeface="Calibri" pitchFamily="34" charset="0"/>
              </a:rPr>
              <a:t>such as applications, </a:t>
            </a:r>
            <a:r>
              <a:rPr lang="en-GB" altLang="en-US" dirty="0" smtClean="0">
                <a:latin typeface="Calibri" pitchFamily="34" charset="0"/>
              </a:rPr>
              <a:t>reports, Business Functions </a:t>
            </a:r>
            <a:r>
              <a:rPr lang="en-GB" altLang="en-US" dirty="0" smtClean="0">
                <a:latin typeface="Calibri" pitchFamily="34" charset="0"/>
              </a:rPr>
              <a:t>and </a:t>
            </a:r>
            <a:r>
              <a:rPr lang="en-GB" altLang="en-US" dirty="0" smtClean="0">
                <a:latin typeface="Calibri" pitchFamily="34" charset="0"/>
              </a:rPr>
              <a:t>Business Views</a:t>
            </a:r>
            <a:endParaRPr lang="en-GB" altLang="en-US" dirty="0" smtClean="0">
              <a:latin typeface="Calibri" pitchFamily="34" charset="0"/>
            </a:endParaRPr>
          </a:p>
          <a:p>
            <a:pPr marL="742950" lvl="2" indent="-342900">
              <a:buFont typeface="Wingdings" pitchFamily="2" charset="2"/>
              <a:buChar char="q"/>
            </a:pPr>
            <a:r>
              <a:rPr lang="en-GB" altLang="en-US" dirty="0" smtClean="0">
                <a:latin typeface="Calibri" pitchFamily="34" charset="0"/>
              </a:rPr>
              <a:t>ACA compares </a:t>
            </a:r>
            <a:r>
              <a:rPr lang="en-GB" altLang="en-US" dirty="0" smtClean="0">
                <a:latin typeface="Calibri" pitchFamily="34" charset="0"/>
              </a:rPr>
              <a:t>two </a:t>
            </a:r>
            <a:r>
              <a:rPr lang="en-GB" altLang="en-US" dirty="0" smtClean="0">
                <a:latin typeface="Calibri" pitchFamily="34" charset="0"/>
              </a:rPr>
              <a:t>Environments </a:t>
            </a:r>
            <a:r>
              <a:rPr lang="en-GB" altLang="en-US" dirty="0" smtClean="0">
                <a:latin typeface="Calibri" pitchFamily="34" charset="0"/>
              </a:rPr>
              <a:t>and reports on the differences in UDCs, Processing Options, and Versions</a:t>
            </a:r>
          </a:p>
          <a:p>
            <a:pPr marL="742950" lvl="2" indent="-342900">
              <a:buFont typeface="Wingdings" pitchFamily="2" charset="2"/>
              <a:buChar char="q"/>
            </a:pPr>
            <a:r>
              <a:rPr lang="en-GB" altLang="en-US" dirty="0" smtClean="0">
                <a:latin typeface="Calibri" pitchFamily="34" charset="0"/>
              </a:rPr>
              <a:t>Previous releases (i.e. </a:t>
            </a:r>
            <a:r>
              <a:rPr lang="en-GB" altLang="en-US" dirty="0" err="1" smtClean="0">
                <a:latin typeface="Calibri" pitchFamily="34" charset="0"/>
              </a:rPr>
              <a:t>Xe</a:t>
            </a:r>
            <a:r>
              <a:rPr lang="en-GB" altLang="en-US" dirty="0" smtClean="0">
                <a:latin typeface="Calibri" pitchFamily="34" charset="0"/>
              </a:rPr>
              <a:t>) require ESUs to evaluate</a:t>
            </a:r>
            <a:endParaRPr lang="en-GB" altLang="en-US" dirty="0" smtClean="0">
              <a:latin typeface="Calibri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GB" altLang="en-US" dirty="0" smtClean="0">
                <a:latin typeface="Calibri" pitchFamily="34" charset="0"/>
              </a:rPr>
              <a:t>Third-party custom object analysis</a:t>
            </a:r>
            <a:endParaRPr lang="en-GB" altLang="en-US" dirty="0" smtClean="0">
              <a:latin typeface="Calibri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GB" altLang="en-US" dirty="0" smtClean="0">
                <a:latin typeface="Calibri" pitchFamily="34" charset="0"/>
              </a:rPr>
              <a:t>Change </a:t>
            </a:r>
            <a:r>
              <a:rPr lang="en-GB" altLang="en-US" dirty="0" smtClean="0">
                <a:latin typeface="Calibri" pitchFamily="34" charset="0"/>
              </a:rPr>
              <a:t>Assistant (updates)</a:t>
            </a:r>
            <a:endParaRPr lang="en-GB" altLang="en-US" dirty="0" smtClean="0">
              <a:latin typeface="Calibri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GB" altLang="en-US" dirty="0" smtClean="0">
                <a:latin typeface="Calibri" pitchFamily="34" charset="0"/>
              </a:rPr>
              <a:t>Impact Analysis</a:t>
            </a:r>
          </a:p>
          <a:p>
            <a:pPr marL="342900" lvl="1" indent="-342900">
              <a:buFontTx/>
              <a:buChar char="•"/>
            </a:pPr>
            <a:r>
              <a:rPr lang="en-GB" altLang="en-US" dirty="0" smtClean="0">
                <a:latin typeface="Calibri" pitchFamily="34" charset="0"/>
              </a:rPr>
              <a:t>Visual </a:t>
            </a:r>
            <a:r>
              <a:rPr lang="en-GB" altLang="en-US" dirty="0" smtClean="0">
                <a:latin typeface="Calibri" pitchFamily="34" charset="0"/>
              </a:rPr>
              <a:t>Comparison</a:t>
            </a:r>
            <a:r>
              <a:rPr lang="en-GB" altLang="en-US" dirty="0" smtClean="0">
                <a:latin typeface="Calibri" pitchFamily="34" charset="0"/>
              </a:rPr>
              <a:t> Tools</a:t>
            </a:r>
            <a:endParaRPr lang="en-GB" altLang="en-US" dirty="0" smtClean="0">
              <a:latin typeface="Calibri" pitchFamily="34" charset="0"/>
            </a:endParaRPr>
          </a:p>
          <a:p>
            <a:pPr marL="342900" lvl="1" indent="-342900">
              <a:buFontTx/>
              <a:buChar char="•"/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FEF09-E462-4810-BF8F-B1B1EECFD285}" type="datetime6">
              <a:rPr lang="en-US" smtClean="0"/>
              <a:pPr>
                <a:defRPr/>
              </a:pPr>
              <a:t>June 14</a:t>
            </a:fld>
            <a:endParaRPr lang="en-US" smtClean="0"/>
          </a:p>
          <a:p>
            <a:pPr>
              <a:defRPr/>
            </a:pPr>
            <a:r>
              <a:rPr lang="en-US" smtClean="0"/>
              <a:t>Page </a:t>
            </a:r>
            <a:fld id="{D3642D72-F3A0-4A1B-B7C9-FF29798E070F}" type="slidenum">
              <a:rPr lang="en-US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e: info@differentia.co</a:t>
            </a:r>
          </a:p>
          <a:p>
            <a:pPr>
              <a:defRPr/>
            </a:pPr>
            <a:r>
              <a:rPr lang="en-GB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494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194520"/>
            <a:ext cx="8420100" cy="4114800"/>
          </a:xfrm>
        </p:spPr>
        <p:txBody>
          <a:bodyPr/>
          <a:lstStyle/>
          <a:p>
            <a:pPr eaLnBrk="1" hangingPunct="1"/>
            <a:r>
              <a:rPr lang="en-GB" altLang="en-US" sz="2000" dirty="0" smtClean="0">
                <a:latin typeface="Calibri" pitchFamily="34" charset="0"/>
              </a:rPr>
              <a:t>As always - p</a:t>
            </a:r>
            <a:r>
              <a:rPr lang="en-GB" altLang="en-US" sz="2000" dirty="0" smtClean="0">
                <a:latin typeface="Calibri" pitchFamily="34" charset="0"/>
              </a:rPr>
              <a:t>lanning and understanding is key to success!</a:t>
            </a:r>
            <a:endParaRPr lang="en-GB" altLang="en-US" sz="2000" dirty="0">
              <a:latin typeface="Calibri" pitchFamily="34" charset="0"/>
            </a:endParaRPr>
          </a:p>
          <a:p>
            <a:pPr eaLnBrk="1" hangingPunct="1"/>
            <a:r>
              <a:rPr lang="en-GB" altLang="en-US" sz="2000" dirty="0">
                <a:latin typeface="Calibri" pitchFamily="34" charset="0"/>
              </a:rPr>
              <a:t>L</a:t>
            </a:r>
            <a:r>
              <a:rPr lang="en-GB" altLang="en-US" sz="2000" dirty="0" smtClean="0">
                <a:latin typeface="Calibri" pitchFamily="34" charset="0"/>
              </a:rPr>
              <a:t>earn </a:t>
            </a:r>
            <a:r>
              <a:rPr lang="en-GB" altLang="en-US" sz="2000" dirty="0">
                <a:latin typeface="Calibri" pitchFamily="34" charset="0"/>
              </a:rPr>
              <a:t>from </a:t>
            </a:r>
            <a:r>
              <a:rPr lang="en-GB" altLang="en-US" sz="2000" dirty="0" smtClean="0">
                <a:latin typeface="Calibri" pitchFamily="34" charset="0"/>
              </a:rPr>
              <a:t>others who </a:t>
            </a:r>
            <a:r>
              <a:rPr lang="en-GB" altLang="en-US" sz="2000" dirty="0">
                <a:latin typeface="Calibri" pitchFamily="34" charset="0"/>
              </a:rPr>
              <a:t>have done it </a:t>
            </a:r>
            <a:r>
              <a:rPr lang="en-GB" altLang="en-US" sz="2000" dirty="0" smtClean="0">
                <a:latin typeface="Calibri" pitchFamily="34" charset="0"/>
              </a:rPr>
              <a:t>before and available resources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O</a:t>
            </a:r>
            <a:r>
              <a:rPr lang="en-GB" altLang="en-US" sz="1800" dirty="0" smtClean="0">
                <a:latin typeface="Calibri" pitchFamily="34" charset="0"/>
              </a:rPr>
              <a:t>ther JD Edwards users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On-line Oracle resources – </a:t>
            </a:r>
            <a:r>
              <a:rPr lang="en-GB" altLang="en-US" sz="1800" b="1" dirty="0" smtClean="0">
                <a:solidFill>
                  <a:schemeClr val="accent2"/>
                </a:solidFill>
                <a:latin typeface="Calibri" pitchFamily="34" charset="0"/>
                <a:hlinkClick r:id="rId2"/>
              </a:rPr>
              <a:t>www.upgradejde.com</a:t>
            </a:r>
            <a:endParaRPr lang="en-GB" altLang="en-US" sz="18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Y</a:t>
            </a:r>
            <a:r>
              <a:rPr lang="en-GB" altLang="en-US" sz="1800" dirty="0" smtClean="0">
                <a:latin typeface="Calibri" pitchFamily="34" charset="0"/>
              </a:rPr>
              <a:t>our </a:t>
            </a:r>
            <a:r>
              <a:rPr lang="en-GB" altLang="en-US" sz="1800" dirty="0">
                <a:latin typeface="Calibri" pitchFamily="34" charset="0"/>
              </a:rPr>
              <a:t>consulting partner</a:t>
            </a:r>
          </a:p>
          <a:p>
            <a:pPr eaLnBrk="1" hangingPunct="1"/>
            <a:r>
              <a:rPr lang="en-GB" altLang="en-US" sz="2000" dirty="0" smtClean="0">
                <a:latin typeface="Calibri" pitchFamily="34" charset="0"/>
              </a:rPr>
              <a:t>No upgrade is </a:t>
            </a:r>
            <a:r>
              <a:rPr lang="en-GB" altLang="en-US" sz="2000" dirty="0" smtClean="0">
                <a:latin typeface="Calibri" pitchFamily="34" charset="0"/>
              </a:rPr>
              <a:t>standard nor the same</a:t>
            </a:r>
            <a:endParaRPr lang="en-GB" altLang="en-US" sz="2000" dirty="0">
              <a:latin typeface="Calibri" pitchFamily="34" charset="0"/>
            </a:endParaRPr>
          </a:p>
          <a:p>
            <a:pPr lvl="1" eaLnBrk="1" hangingPunct="1"/>
            <a:r>
              <a:rPr lang="en-GB" altLang="en-US" dirty="0" smtClean="0">
                <a:latin typeface="Calibri" pitchFamily="34" charset="0"/>
              </a:rPr>
              <a:t>Additional </a:t>
            </a:r>
            <a:r>
              <a:rPr lang="en-GB" altLang="en-US" dirty="0" smtClean="0">
                <a:latin typeface="Calibri" pitchFamily="34" charset="0"/>
              </a:rPr>
              <a:t>platforms,  variants and options</a:t>
            </a:r>
            <a:endParaRPr lang="en-GB" altLang="en-US" dirty="0">
              <a:latin typeface="Calibri" pitchFamily="34" charset="0"/>
            </a:endParaRPr>
          </a:p>
          <a:p>
            <a:pPr lvl="1" eaLnBrk="1" hangingPunct="1"/>
            <a:r>
              <a:rPr lang="en-GB" altLang="en-US" dirty="0" smtClean="0">
                <a:latin typeface="Calibri" pitchFamily="34" charset="0"/>
              </a:rPr>
              <a:t>Many </a:t>
            </a:r>
            <a:r>
              <a:rPr lang="en-GB" altLang="en-US" dirty="0" smtClean="0">
                <a:latin typeface="Calibri" pitchFamily="34" charset="0"/>
              </a:rPr>
              <a:t>hidden pitfalls in the management of objects and data throughout the duration of the upgrade lifecycle</a:t>
            </a:r>
            <a:endParaRPr lang="en-GB" altLang="en-US" dirty="0">
              <a:latin typeface="Calibri" pitchFamily="34" charset="0"/>
            </a:endParaRPr>
          </a:p>
          <a:p>
            <a:pPr lvl="1" eaLnBrk="1" hangingPunct="1"/>
            <a:endParaRPr lang="en-GB" alt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FEF09-E462-4810-BF8F-B1B1EECFD285}" type="datetime6">
              <a:rPr lang="en-US" smtClean="0"/>
              <a:pPr>
                <a:defRPr/>
              </a:pPr>
              <a:t>June 14</a:t>
            </a:fld>
            <a:endParaRPr lang="en-US" smtClean="0"/>
          </a:p>
          <a:p>
            <a:pPr>
              <a:defRPr/>
            </a:pPr>
            <a:r>
              <a:rPr lang="en-US" smtClean="0"/>
              <a:t>Page </a:t>
            </a:r>
            <a:fld id="{D3642D72-F3A0-4A1B-B7C9-FF29798E070F}" type="slidenum">
              <a:rPr lang="en-US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e: info@differentia.co</a:t>
            </a:r>
          </a:p>
          <a:p>
            <a:pPr>
              <a:defRPr/>
            </a:pPr>
            <a:r>
              <a:rPr lang="en-GB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007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…how can we help you to get started?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2204864"/>
            <a:ext cx="896257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latin typeface="Calibri" pitchFamily="34" charset="0"/>
              </a:rPr>
              <a:t>Client </a:t>
            </a:r>
            <a:r>
              <a:rPr lang="en-GB" altLang="en-US" sz="2000" dirty="0">
                <a:latin typeface="Calibri" pitchFamily="34" charset="0"/>
              </a:rPr>
              <a:t>focused upgrade </a:t>
            </a:r>
            <a:r>
              <a:rPr lang="en-GB" altLang="en-US" sz="2000" dirty="0" smtClean="0">
                <a:latin typeface="Calibri" pitchFamily="34" charset="0"/>
              </a:rPr>
              <a:t>workshops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F</a:t>
            </a:r>
            <a:r>
              <a:rPr lang="en-GB" altLang="en-US" sz="1800" dirty="0" smtClean="0">
                <a:latin typeface="Calibri" pitchFamily="34" charset="0"/>
              </a:rPr>
              <a:t>ocus </a:t>
            </a:r>
            <a:r>
              <a:rPr lang="en-GB" altLang="en-US" sz="1800" dirty="0">
                <a:latin typeface="Calibri" pitchFamily="34" charset="0"/>
              </a:rPr>
              <a:t>on specific client </a:t>
            </a:r>
            <a:r>
              <a:rPr lang="en-GB" altLang="en-US" sz="1800" dirty="0" smtClean="0">
                <a:latin typeface="Calibri" pitchFamily="34" charset="0"/>
              </a:rPr>
              <a:t>issues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T</a:t>
            </a:r>
            <a:r>
              <a:rPr lang="en-GB" altLang="en-US" sz="1800" dirty="0" smtClean="0">
                <a:latin typeface="Calibri" pitchFamily="34" charset="0"/>
              </a:rPr>
              <a:t>echnical </a:t>
            </a:r>
            <a:r>
              <a:rPr lang="en-GB" altLang="en-US" sz="1800" dirty="0">
                <a:latin typeface="Calibri" pitchFamily="34" charset="0"/>
              </a:rPr>
              <a:t>infrastructure </a:t>
            </a:r>
            <a:r>
              <a:rPr lang="en-GB" altLang="en-US" sz="1800" dirty="0" smtClean="0">
                <a:latin typeface="Calibri" pitchFamily="34" charset="0"/>
              </a:rPr>
              <a:t>review and planning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I</a:t>
            </a:r>
            <a:r>
              <a:rPr lang="en-GB" altLang="en-US" sz="1800" dirty="0" smtClean="0">
                <a:latin typeface="Calibri" pitchFamily="34" charset="0"/>
              </a:rPr>
              <a:t>mprovement areas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O</a:t>
            </a:r>
            <a:r>
              <a:rPr lang="en-GB" altLang="en-US" sz="1800" dirty="0" smtClean="0">
                <a:latin typeface="Calibri" pitchFamily="34" charset="0"/>
              </a:rPr>
              <a:t>utline </a:t>
            </a:r>
            <a:r>
              <a:rPr lang="en-GB" altLang="en-US" sz="1800" dirty="0">
                <a:latin typeface="Calibri" pitchFamily="34" charset="0"/>
              </a:rPr>
              <a:t>project </a:t>
            </a:r>
            <a:r>
              <a:rPr lang="en-GB" altLang="en-US" sz="1800" dirty="0" smtClean="0">
                <a:latin typeface="Calibri" pitchFamily="34" charset="0"/>
              </a:rPr>
              <a:t>plan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B</a:t>
            </a:r>
            <a:r>
              <a:rPr lang="en-GB" altLang="en-US" sz="1800" dirty="0" smtClean="0">
                <a:latin typeface="Calibri" pitchFamily="34" charset="0"/>
              </a:rPr>
              <a:t>udgetary costs, resources and timescale estimates</a:t>
            </a:r>
            <a:endParaRPr lang="en-GB" altLang="en-US" sz="18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latin typeface="Calibri" pitchFamily="34" charset="0"/>
              </a:rPr>
              <a:t>Pre-upgrade t</a:t>
            </a:r>
            <a:r>
              <a:rPr lang="en-GB" altLang="en-US" sz="2000" dirty="0" smtClean="0">
                <a:latin typeface="Calibri" pitchFamily="34" charset="0"/>
              </a:rPr>
              <a:t>echnical readiness assessments &amp; </a:t>
            </a:r>
            <a:r>
              <a:rPr lang="en-GB" altLang="en-US" sz="2000" dirty="0">
                <a:latin typeface="Calibri" pitchFamily="34" charset="0"/>
              </a:rPr>
              <a:t>health </a:t>
            </a:r>
            <a:r>
              <a:rPr lang="en-GB" altLang="en-US" sz="2000" dirty="0" smtClean="0">
                <a:latin typeface="Calibri" pitchFamily="34" charset="0"/>
              </a:rPr>
              <a:t>checks</a:t>
            </a:r>
            <a:endParaRPr lang="en-GB" altLang="en-US" sz="20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latin typeface="Calibri" pitchFamily="34" charset="0"/>
              </a:rPr>
              <a:t>B</a:t>
            </a:r>
            <a:r>
              <a:rPr lang="en-GB" altLang="en-US" sz="2000" dirty="0" smtClean="0">
                <a:latin typeface="Calibri" pitchFamily="34" charset="0"/>
              </a:rPr>
              <a:t>usiness </a:t>
            </a:r>
            <a:r>
              <a:rPr lang="en-GB" altLang="en-US" sz="2000" dirty="0">
                <a:latin typeface="Calibri" pitchFamily="34" charset="0"/>
              </a:rPr>
              <a:t>case development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latin typeface="Calibri" pitchFamily="34" charset="0"/>
              </a:rPr>
              <a:t>B</a:t>
            </a:r>
            <a:r>
              <a:rPr lang="en-GB" altLang="en-US" sz="2000" dirty="0" smtClean="0">
                <a:latin typeface="Calibri" pitchFamily="34" charset="0"/>
              </a:rPr>
              <a:t>usiness </a:t>
            </a:r>
            <a:r>
              <a:rPr lang="en-GB" altLang="en-US" sz="2000" dirty="0">
                <a:latin typeface="Calibri" pitchFamily="34" charset="0"/>
              </a:rPr>
              <a:t>process design based on our JDE best </a:t>
            </a:r>
            <a:r>
              <a:rPr lang="en-GB" altLang="en-US" sz="2000" dirty="0" smtClean="0">
                <a:latin typeface="Calibri" pitchFamily="34" charset="0"/>
              </a:rPr>
              <a:t>practices</a:t>
            </a:r>
            <a:endParaRPr lang="en-GB" altLang="en-US" sz="20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latin typeface="Calibri" pitchFamily="34" charset="0"/>
              </a:rPr>
              <a:t>D</a:t>
            </a:r>
            <a:r>
              <a:rPr lang="en-GB" altLang="en-US" sz="2000" dirty="0" smtClean="0">
                <a:latin typeface="Calibri" pitchFamily="34" charset="0"/>
              </a:rPr>
              <a:t>ata </a:t>
            </a:r>
            <a:r>
              <a:rPr lang="en-GB" altLang="en-US" sz="2000" dirty="0">
                <a:latin typeface="Calibri" pitchFamily="34" charset="0"/>
              </a:rPr>
              <a:t>cleansing </a:t>
            </a:r>
            <a:r>
              <a:rPr lang="en-GB" altLang="en-US" sz="2000" dirty="0" smtClean="0">
                <a:latin typeface="Calibri" pitchFamily="34" charset="0"/>
              </a:rPr>
              <a:t>including </a:t>
            </a:r>
            <a:r>
              <a:rPr lang="en-GB" altLang="en-US" sz="2000" dirty="0" smtClean="0">
                <a:latin typeface="Calibri" pitchFamily="34" charset="0"/>
              </a:rPr>
              <a:t>archiving and purging</a:t>
            </a:r>
            <a:endParaRPr lang="en-GB" altLang="en-US" sz="20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>
                <a:latin typeface="Calibri" pitchFamily="34" charset="0"/>
              </a:rPr>
              <a:t>Improved upgrade lifecycle with </a:t>
            </a:r>
            <a:r>
              <a:rPr lang="en-GB" altLang="en-US" sz="2000" dirty="0" smtClean="0">
                <a:latin typeface="Calibri" pitchFamily="34" charset="0"/>
              </a:rPr>
              <a:t>b</a:t>
            </a:r>
            <a:r>
              <a:rPr lang="en-GB" altLang="en-US" sz="2000" dirty="0" smtClean="0">
                <a:latin typeface="Calibri" pitchFamily="34" charset="0"/>
              </a:rPr>
              <a:t>usiness </a:t>
            </a:r>
            <a:r>
              <a:rPr lang="en-GB" altLang="en-US" sz="2000" dirty="0">
                <a:latin typeface="Calibri" pitchFamily="34" charset="0"/>
              </a:rPr>
              <a:t>performance analytics and </a:t>
            </a:r>
            <a:r>
              <a:rPr lang="en-GB" altLang="en-US" sz="2000" dirty="0" smtClean="0">
                <a:latin typeface="Calibri" pitchFamily="34" charset="0"/>
              </a:rPr>
              <a:t>reporting using QlikView </a:t>
            </a:r>
            <a:r>
              <a:rPr lang="en-GB" altLang="en-US" sz="2000" dirty="0" smtClean="0">
                <a:latin typeface="Calibri" pitchFamily="34" charset="0"/>
              </a:rPr>
              <a:t>JDE </a:t>
            </a:r>
            <a:r>
              <a:rPr lang="en-GB" altLang="en-US" sz="2000" dirty="0">
                <a:latin typeface="Calibri" pitchFamily="34" charset="0"/>
              </a:rPr>
              <a:t>templates</a:t>
            </a:r>
            <a:endParaRPr lang="en-US" altLang="en-US" sz="2000" dirty="0">
              <a:latin typeface="Calibri" pitchFamily="34" charset="0"/>
            </a:endParaRPr>
          </a:p>
          <a:p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FEF09-E462-4810-BF8F-B1B1EECFD285}" type="datetime6">
              <a:rPr lang="en-US" smtClean="0"/>
              <a:pPr>
                <a:defRPr/>
              </a:pPr>
              <a:t>June 14</a:t>
            </a:fld>
            <a:endParaRPr lang="en-US" smtClean="0"/>
          </a:p>
          <a:p>
            <a:pPr>
              <a:defRPr/>
            </a:pPr>
            <a:r>
              <a:rPr lang="en-US" smtClean="0"/>
              <a:t>Page </a:t>
            </a:r>
            <a:fld id="{D3642D72-F3A0-4A1B-B7C9-FF29798E070F}" type="slidenum">
              <a:rPr lang="en-US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e: info@differentia.co</a:t>
            </a:r>
          </a:p>
          <a:p>
            <a:pPr>
              <a:defRPr/>
            </a:pPr>
            <a:r>
              <a:rPr lang="en-GB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536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…introduction to Differentia Consulting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202160"/>
            <a:ext cx="8420100" cy="3963144"/>
          </a:xfrm>
        </p:spPr>
        <p:txBody>
          <a:bodyPr/>
          <a:lstStyle/>
          <a:p>
            <a:r>
              <a:rPr lang="en-GB" sz="2000" dirty="0" smtClean="0">
                <a:latin typeface="Calibri" pitchFamily="34" charset="0"/>
              </a:rPr>
              <a:t>Independent consulting firm, specialising in JD </a:t>
            </a:r>
            <a:r>
              <a:rPr lang="en-GB" sz="2000" dirty="0">
                <a:latin typeface="Calibri" pitchFamily="34" charset="0"/>
              </a:rPr>
              <a:t>E</a:t>
            </a:r>
            <a:r>
              <a:rPr lang="en-GB" sz="2000" dirty="0" smtClean="0">
                <a:latin typeface="Calibri" pitchFamily="34" charset="0"/>
              </a:rPr>
              <a:t>dwards and QlikView</a:t>
            </a:r>
          </a:p>
          <a:p>
            <a:r>
              <a:rPr lang="en-GB" sz="2000" dirty="0" smtClean="0">
                <a:latin typeface="Calibri" pitchFamily="34" charset="0"/>
              </a:rPr>
              <a:t>Ex KPMG </a:t>
            </a:r>
            <a:r>
              <a:rPr lang="en-GB" sz="2000" dirty="0" smtClean="0">
                <a:latin typeface="Calibri" pitchFamily="34" charset="0"/>
              </a:rPr>
              <a:t>and JDE Consulting  </a:t>
            </a:r>
            <a:endParaRPr lang="en-GB" sz="2000" dirty="0" smtClean="0">
              <a:latin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</a:rPr>
              <a:t>Oracle </a:t>
            </a:r>
            <a:r>
              <a:rPr lang="en-GB" sz="2000" dirty="0">
                <a:latin typeface="Calibri" pitchFamily="34" charset="0"/>
              </a:rPr>
              <a:t>JD Edwards partner since formation in </a:t>
            </a:r>
            <a:r>
              <a:rPr lang="en-GB" sz="2000" dirty="0" smtClean="0">
                <a:latin typeface="Calibri" pitchFamily="34" charset="0"/>
              </a:rPr>
              <a:t>2002</a:t>
            </a:r>
          </a:p>
          <a:p>
            <a:r>
              <a:rPr lang="en-GB" sz="2000" dirty="0" smtClean="0">
                <a:latin typeface="Calibri" pitchFamily="34" charset="0"/>
              </a:rPr>
              <a:t>Providing </a:t>
            </a:r>
            <a:r>
              <a:rPr lang="en-GB" sz="2000" dirty="0">
                <a:latin typeface="Calibri" pitchFamily="34" charset="0"/>
              </a:rPr>
              <a:t>a full service for </a:t>
            </a:r>
            <a:r>
              <a:rPr lang="en-GB" sz="2000" dirty="0" smtClean="0">
                <a:latin typeface="Calibri" pitchFamily="34" charset="0"/>
              </a:rPr>
              <a:t>both JD </a:t>
            </a:r>
            <a:r>
              <a:rPr lang="en-GB" sz="2000" dirty="0">
                <a:latin typeface="Calibri" pitchFamily="34" charset="0"/>
              </a:rPr>
              <a:t>E</a:t>
            </a:r>
            <a:r>
              <a:rPr lang="en-GB" sz="2000" dirty="0" smtClean="0">
                <a:latin typeface="Calibri" pitchFamily="34" charset="0"/>
              </a:rPr>
              <a:t>dwards and </a:t>
            </a:r>
            <a:r>
              <a:rPr lang="en-GB" sz="2000" dirty="0" smtClean="0">
                <a:latin typeface="Calibri" pitchFamily="34" charset="0"/>
              </a:rPr>
              <a:t>QlikView</a:t>
            </a:r>
            <a:endParaRPr lang="en-GB" sz="2000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Consulting </a:t>
            </a:r>
            <a:r>
              <a:rPr lang="en-GB" sz="1800" dirty="0">
                <a:latin typeface="Calibri" pitchFamily="34" charset="0"/>
              </a:rPr>
              <a:t>/ applications </a:t>
            </a:r>
            <a:r>
              <a:rPr lang="en-GB" sz="1800" dirty="0" smtClean="0">
                <a:latin typeface="Calibri" pitchFamily="34" charset="0"/>
              </a:rPr>
              <a:t>development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Software licences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Training 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Applications </a:t>
            </a:r>
            <a:r>
              <a:rPr lang="en-GB" sz="1800" dirty="0">
                <a:latin typeface="Calibri" pitchFamily="34" charset="0"/>
              </a:rPr>
              <a:t>and technical </a:t>
            </a:r>
            <a:r>
              <a:rPr lang="en-GB" sz="1800" dirty="0" smtClean="0">
                <a:latin typeface="Calibri" pitchFamily="34" charset="0"/>
              </a:rPr>
              <a:t>support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Technical </a:t>
            </a:r>
            <a:r>
              <a:rPr lang="en-GB" sz="1800" dirty="0">
                <a:latin typeface="Calibri" pitchFamily="34" charset="0"/>
              </a:rPr>
              <a:t>architecture / hardware sizing</a:t>
            </a:r>
          </a:p>
          <a:p>
            <a:r>
              <a:rPr lang="en-GB" sz="2000" dirty="0" smtClean="0">
                <a:latin typeface="Calibri" pitchFamily="34" charset="0"/>
              </a:rPr>
              <a:t>Specialised CNC capability - we have a very strong CNC team, UK based</a:t>
            </a:r>
          </a:p>
          <a:p>
            <a:r>
              <a:rPr lang="en-GB" sz="2000" dirty="0" smtClean="0">
                <a:latin typeface="Calibri" pitchFamily="34" charset="0"/>
              </a:rPr>
              <a:t>Complementary solutions</a:t>
            </a:r>
            <a:endParaRPr lang="en-GB" sz="2000" dirty="0">
              <a:latin typeface="Calibri" pitchFamily="34" charset="0"/>
            </a:endParaRP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FEF09-E462-4810-BF8F-B1B1EECFD285}" type="datetime6">
              <a:rPr lang="en-US" smtClean="0"/>
              <a:pPr>
                <a:defRPr/>
              </a:pPr>
              <a:t>June 14</a:t>
            </a:fld>
            <a:endParaRPr lang="en-US" dirty="0" smtClean="0"/>
          </a:p>
          <a:p>
            <a:pPr>
              <a:defRPr/>
            </a:pPr>
            <a:r>
              <a:rPr lang="en-US" dirty="0" smtClean="0"/>
              <a:t>Page </a:t>
            </a:r>
            <a:fld id="{D3642D72-F3A0-4A1B-B7C9-FF29798E070F}" type="slidenum">
              <a:rPr lang="en-US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e: info@differentia.co</a:t>
            </a:r>
          </a:p>
          <a:p>
            <a:pPr>
              <a:defRPr/>
            </a:pPr>
            <a:r>
              <a:rPr lang="en-GB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6" name="Picture 32" descr="Oracle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3480" y="2924944"/>
            <a:ext cx="1093816" cy="26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05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Arial Narrow" pitchFamily="34" charset="0"/>
              </a:rPr>
              <a:t>...our solutions</a:t>
            </a:r>
            <a:r>
              <a:rPr lang="en-US" altLang="en-US" dirty="0">
                <a:latin typeface="Arial Narrow" pitchFamily="34" charset="0"/>
              </a:rPr>
              <a:t/>
            </a:r>
            <a:br>
              <a:rPr lang="en-US" altLang="en-US" dirty="0">
                <a:latin typeface="Arial Narrow" pitchFamily="34" charset="0"/>
              </a:rPr>
            </a:b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53A4E2-3C7B-459D-B4C4-D0FB76FB41CD}" type="datetime6">
              <a:rPr lang="en-US" smtClean="0"/>
              <a:pPr>
                <a:defRPr/>
              </a:pPr>
              <a:t>June 14</a:t>
            </a:fld>
            <a:endParaRPr lang="en-GB" smtClean="0"/>
          </a:p>
          <a:p>
            <a:pPr>
              <a:defRPr/>
            </a:pPr>
            <a:r>
              <a:rPr lang="en-GB" smtClean="0"/>
              <a:t>Page </a:t>
            </a:r>
            <a:fld id="{12C7BD9A-6F65-4F1B-89E1-71009F0BCAA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e: info@differentia.co</a:t>
            </a:r>
          </a:p>
          <a:p>
            <a:pPr>
              <a:defRPr/>
            </a:pPr>
            <a:r>
              <a:rPr lang="en-GB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29" name="Oval 8"/>
          <p:cNvSpPr>
            <a:spLocks noChangeAspect="1" noChangeArrowheads="1"/>
          </p:cNvSpPr>
          <p:nvPr/>
        </p:nvSpPr>
        <p:spPr bwMode="auto">
          <a:xfrm>
            <a:off x="1664270" y="266932"/>
            <a:ext cx="2182397" cy="196086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00">
                    <a:alpha val="5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en-US" sz="1000" b="1" dirty="0">
              <a:latin typeface="Arial" charset="0"/>
            </a:endParaRPr>
          </a:p>
          <a:p>
            <a:pPr algn="ctr" eaLnBrk="1" hangingPunct="1"/>
            <a:endParaRPr lang="en-GB" altLang="en-US" sz="1000" b="1" dirty="0">
              <a:latin typeface="Arial" charset="0"/>
            </a:endParaRPr>
          </a:p>
          <a:p>
            <a:pPr algn="ctr" eaLnBrk="1" hangingPunct="1"/>
            <a:endParaRPr lang="en-GB" altLang="en-US" sz="1000" b="1" dirty="0">
              <a:latin typeface="Arial" charset="0"/>
            </a:endParaRPr>
          </a:p>
          <a:p>
            <a:pPr algn="ctr" eaLnBrk="1" hangingPunct="1"/>
            <a:r>
              <a:rPr lang="en-GB" altLang="en-US" sz="1000" b="1" dirty="0">
                <a:latin typeface="Arial" charset="0"/>
              </a:rPr>
              <a:t>Business Intelligence</a:t>
            </a:r>
          </a:p>
          <a:p>
            <a:pPr algn="ctr" eaLnBrk="1" hangingPunct="1"/>
            <a:r>
              <a:rPr lang="en-GB" altLang="en-US" sz="1000" b="1" dirty="0">
                <a:latin typeface="Arial" charset="0"/>
              </a:rPr>
              <a:t>with a difference</a:t>
            </a:r>
          </a:p>
          <a:p>
            <a:pPr algn="ctr" eaLnBrk="1" hangingPunct="1"/>
            <a:endParaRPr lang="en-GB" altLang="en-US" sz="800" b="1" dirty="0">
              <a:latin typeface="Arial" charset="0"/>
            </a:endParaRPr>
          </a:p>
          <a:p>
            <a:pPr algn="ctr" eaLnBrk="1" hangingPunct="1"/>
            <a:r>
              <a:rPr lang="en-GB" altLang="en-US" sz="800" dirty="0">
                <a:latin typeface="Arial" charset="0"/>
              </a:rPr>
              <a:t>Simplicity, Association, Speed</a:t>
            </a:r>
          </a:p>
          <a:p>
            <a:pPr algn="ctr" eaLnBrk="1" hangingPunct="1"/>
            <a:r>
              <a:rPr lang="en-GB" altLang="en-US" sz="800" dirty="0">
                <a:latin typeface="Arial" charset="0"/>
              </a:rPr>
              <a:t>Templates for JD Edwards</a:t>
            </a:r>
          </a:p>
          <a:p>
            <a:pPr algn="ctr" eaLnBrk="1" hangingPunct="1"/>
            <a:r>
              <a:rPr lang="en-GB" altLang="en-US" sz="800" dirty="0">
                <a:latin typeface="Arial" charset="0"/>
              </a:rPr>
              <a:t>… Seeing is Believing</a:t>
            </a:r>
            <a:endParaRPr lang="en-US" altLang="en-US" sz="800" dirty="0">
              <a:latin typeface="Arial" charset="0"/>
            </a:endParaRPr>
          </a:p>
        </p:txBody>
      </p:sp>
      <p:pic>
        <p:nvPicPr>
          <p:cNvPr id="30" name="Picture 9" descr="qv_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7131" y="561669"/>
            <a:ext cx="411707" cy="4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 descr="QV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838" y="561669"/>
            <a:ext cx="1031012" cy="4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5507453" y="2060848"/>
            <a:ext cx="2182397" cy="1971783"/>
            <a:chOff x="5507453" y="2060848"/>
            <a:chExt cx="2182397" cy="19717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610" y="2060848"/>
              <a:ext cx="704081" cy="809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Oval 16"/>
            <p:cNvSpPr>
              <a:spLocks noChangeAspect="1" noChangeArrowheads="1"/>
            </p:cNvSpPr>
            <p:nvPr/>
          </p:nvSpPr>
          <p:spPr bwMode="auto">
            <a:xfrm>
              <a:off x="5507453" y="2071763"/>
              <a:ext cx="2182397" cy="19608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00">
                      <a:alpha val="59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GB" altLang="en-US" sz="1000" b="1" dirty="0" smtClean="0">
                <a:latin typeface="Arial" charset="0"/>
              </a:endParaRPr>
            </a:p>
            <a:p>
              <a:pPr algn="ctr" eaLnBrk="1" hangingPunct="1"/>
              <a:r>
                <a:rPr lang="en-GB" altLang="en-US" sz="1000" b="1" dirty="0" smtClean="0">
                  <a:latin typeface="Arial" charset="0"/>
                </a:rPr>
                <a:t>Magic </a:t>
              </a:r>
              <a:r>
                <a:rPr lang="en-GB" altLang="en-US" sz="1000" b="1" dirty="0" err="1">
                  <a:latin typeface="Arial" charset="0"/>
                </a:rPr>
                <a:t>x</a:t>
              </a:r>
              <a:r>
                <a:rPr lang="en-GB" altLang="en-US" sz="1000" b="1" dirty="0" err="1" smtClean="0">
                  <a:latin typeface="Arial" charset="0"/>
                </a:rPr>
                <a:t>pi</a:t>
              </a:r>
              <a:r>
                <a:rPr lang="en-GB" altLang="en-US" sz="1000" b="1" dirty="0" smtClean="0">
                  <a:latin typeface="Arial" charset="0"/>
                </a:rPr>
                <a:t> Integration</a:t>
              </a:r>
            </a:p>
            <a:p>
              <a:pPr algn="ctr" eaLnBrk="1" hangingPunct="1"/>
              <a:r>
                <a:rPr lang="en-GB" altLang="en-US" sz="1000" b="1" dirty="0" smtClean="0">
                  <a:latin typeface="Arial" charset="0"/>
                </a:rPr>
                <a:t>Magic </a:t>
              </a:r>
              <a:r>
                <a:rPr lang="en-GB" altLang="en-US" sz="1000" b="1" dirty="0" err="1">
                  <a:latin typeface="Arial" charset="0"/>
                </a:rPr>
                <a:t>x</a:t>
              </a:r>
              <a:r>
                <a:rPr lang="en-GB" altLang="en-US" sz="1000" b="1" dirty="0" err="1" smtClean="0">
                  <a:latin typeface="Arial" charset="0"/>
                </a:rPr>
                <a:t>pa</a:t>
              </a:r>
              <a:r>
                <a:rPr lang="en-GB" altLang="en-US" sz="1000" b="1" dirty="0" smtClean="0">
                  <a:latin typeface="Arial" charset="0"/>
                </a:rPr>
                <a:t> Rapid </a:t>
              </a:r>
            </a:p>
            <a:p>
              <a:pPr algn="ctr" eaLnBrk="1" hangingPunct="1"/>
              <a:r>
                <a:rPr lang="en-GB" altLang="en-US" sz="1000" b="1" dirty="0" smtClean="0">
                  <a:latin typeface="Arial" charset="0"/>
                </a:rPr>
                <a:t>Application Development</a:t>
              </a:r>
              <a:endParaRPr lang="en-GB" altLang="en-US" sz="1000" b="1" dirty="0">
                <a:latin typeface="Arial" charset="0"/>
              </a:endParaRPr>
            </a:p>
            <a:p>
              <a:pPr algn="ctr" eaLnBrk="1" hangingPunct="1"/>
              <a:endParaRPr lang="en-GB" altLang="en-US" sz="1000" b="1" dirty="0">
                <a:latin typeface="Arial" charset="0"/>
              </a:endParaRPr>
            </a:p>
          </p:txBody>
        </p:sp>
        <p:sp>
          <p:nvSpPr>
            <p:cNvPr id="25" name="Text Box 18"/>
            <p:cNvSpPr txBox="1">
              <a:spLocks noChangeAspect="1" noChangeArrowheads="1"/>
            </p:cNvSpPr>
            <p:nvPr/>
          </p:nvSpPr>
          <p:spPr bwMode="auto">
            <a:xfrm>
              <a:off x="5928366" y="3391145"/>
              <a:ext cx="13388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5999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800" dirty="0" smtClean="0">
                  <a:latin typeface="Arial" charset="0"/>
                </a:rPr>
                <a:t>Application to Application</a:t>
              </a:r>
            </a:p>
            <a:p>
              <a:pPr algn="ctr" eaLnBrk="1" hangingPunct="1"/>
              <a:r>
                <a:rPr lang="en-GB" altLang="en-US" sz="800" dirty="0" smtClean="0">
                  <a:latin typeface="Arial" charset="0"/>
                </a:rPr>
                <a:t>Business to Business</a:t>
              </a:r>
            </a:p>
            <a:p>
              <a:pPr algn="ctr" eaLnBrk="1" hangingPunct="1"/>
              <a:r>
                <a:rPr lang="en-GB" altLang="en-US" sz="800" dirty="0" smtClean="0">
                  <a:latin typeface="Arial" charset="0"/>
                </a:rPr>
                <a:t>Process to Process</a:t>
              </a:r>
              <a:endParaRPr lang="en-GB" altLang="en-US" sz="800" dirty="0">
                <a:latin typeface="Arial" charset="0"/>
              </a:endParaRPr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4321177" y="4115851"/>
            <a:ext cx="2180653" cy="1960868"/>
            <a:chOff x="2333" y="4212"/>
            <a:chExt cx="1250" cy="1131"/>
          </a:xfrm>
        </p:grpSpPr>
        <p:sp>
          <p:nvSpPr>
            <p:cNvPr id="21" name="Oval 21"/>
            <p:cNvSpPr>
              <a:spLocks noChangeAspect="1" noChangeArrowheads="1"/>
            </p:cNvSpPr>
            <p:nvPr/>
          </p:nvSpPr>
          <p:spPr bwMode="auto">
            <a:xfrm>
              <a:off x="2333" y="4212"/>
              <a:ext cx="1250" cy="11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00">
                      <a:alpha val="59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GB" altLang="en-US" sz="1000" b="1" dirty="0">
                <a:latin typeface="Arial" charset="0"/>
              </a:endParaRPr>
            </a:p>
            <a:p>
              <a:pPr algn="ctr" eaLnBrk="1" hangingPunct="1"/>
              <a:endParaRPr lang="en-GB" altLang="en-US" sz="1000" b="1" dirty="0">
                <a:latin typeface="Arial" charset="0"/>
              </a:endParaRPr>
            </a:p>
            <a:p>
              <a:pPr algn="ctr" eaLnBrk="1" hangingPunct="1"/>
              <a:endParaRPr lang="en-GB" altLang="en-US" sz="1000" b="1" dirty="0">
                <a:latin typeface="Arial" charset="0"/>
              </a:endParaRPr>
            </a:p>
            <a:p>
              <a:pPr algn="ctr" eaLnBrk="1" hangingPunct="1"/>
              <a:r>
                <a:rPr lang="en-GB" altLang="en-US" sz="1000" b="1" dirty="0">
                  <a:latin typeface="Arial" charset="0"/>
                </a:rPr>
                <a:t>Training, Proficiency</a:t>
              </a:r>
            </a:p>
            <a:p>
              <a:pPr algn="ctr" eaLnBrk="1" hangingPunct="1"/>
              <a:r>
                <a:rPr lang="en-GB" altLang="en-US" sz="1000" b="1" dirty="0">
                  <a:latin typeface="Arial" charset="0"/>
                </a:rPr>
                <a:t>and Performance</a:t>
              </a:r>
            </a:p>
            <a:p>
              <a:pPr algn="ctr" eaLnBrk="1" hangingPunct="1"/>
              <a:endParaRPr lang="en-GB" altLang="en-US" sz="800" b="1" dirty="0">
                <a:latin typeface="Arial" charset="0"/>
              </a:endParaRPr>
            </a:p>
            <a:p>
              <a:pPr algn="ctr" eaLnBrk="1" hangingPunct="1"/>
              <a:r>
                <a:rPr lang="en-GB" altLang="en-US" sz="800" dirty="0">
                  <a:latin typeface="Arial" charset="0"/>
                </a:rPr>
                <a:t>Considerable cost savings</a:t>
              </a:r>
            </a:p>
            <a:p>
              <a:pPr algn="ctr" eaLnBrk="1" hangingPunct="1"/>
              <a:r>
                <a:rPr lang="en-GB" altLang="en-US" sz="800" dirty="0">
                  <a:latin typeface="Arial" charset="0"/>
                </a:rPr>
                <a:t>Deliver training before live systems!</a:t>
              </a:r>
            </a:p>
            <a:p>
              <a:pPr algn="ctr" eaLnBrk="1" hangingPunct="1"/>
              <a:r>
                <a:rPr lang="en-GB" altLang="en-US" sz="800" dirty="0">
                  <a:latin typeface="Arial" charset="0"/>
                </a:rPr>
                <a:t>Lower Help Desk overheads</a:t>
              </a:r>
            </a:p>
            <a:p>
              <a:pPr algn="ctr" eaLnBrk="1" hangingPunct="1"/>
              <a:r>
                <a:rPr lang="en-GB" altLang="en-US" sz="800" dirty="0">
                  <a:latin typeface="Arial" charset="0"/>
                </a:rPr>
                <a:t>Adhere to best practices</a:t>
              </a:r>
            </a:p>
            <a:p>
              <a:pPr algn="ctr" eaLnBrk="1" hangingPunct="1"/>
              <a:endParaRPr lang="en-US" altLang="en-US" sz="800" dirty="0">
                <a:latin typeface="Arial" charset="0"/>
              </a:endParaRPr>
            </a:p>
          </p:txBody>
        </p:sp>
        <p:pic>
          <p:nvPicPr>
            <p:cNvPr id="22" name="Picture 22" descr="Assima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4290"/>
              <a:ext cx="56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476250" y="2262475"/>
            <a:ext cx="2184142" cy="1960868"/>
            <a:chOff x="70" y="3049"/>
            <a:chExt cx="1252" cy="1131"/>
          </a:xfrm>
        </p:grpSpPr>
        <p:sp>
          <p:nvSpPr>
            <p:cNvPr id="18" name="Oval 24"/>
            <p:cNvSpPr>
              <a:spLocks noChangeAspect="1" noChangeArrowheads="1"/>
            </p:cNvSpPr>
            <p:nvPr/>
          </p:nvSpPr>
          <p:spPr bwMode="auto">
            <a:xfrm>
              <a:off x="70" y="3049"/>
              <a:ext cx="1252" cy="11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00">
                      <a:alpha val="59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1400" b="1">
                <a:latin typeface="Arial" charset="0"/>
              </a:endParaRPr>
            </a:p>
          </p:txBody>
        </p:sp>
        <p:pic>
          <p:nvPicPr>
            <p:cNvPr id="19" name="Picture 25" descr="NimbusControl200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3141"/>
              <a:ext cx="58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84" y="3363"/>
              <a:ext cx="122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000" b="1" dirty="0">
                  <a:latin typeface="Arial" charset="0"/>
                </a:rPr>
                <a:t>Manage and Transform</a:t>
              </a:r>
            </a:p>
            <a:p>
              <a:pPr algn="ctr" eaLnBrk="1" hangingPunct="1"/>
              <a:r>
                <a:rPr lang="en-GB" altLang="en-US" sz="1000" b="1" dirty="0">
                  <a:latin typeface="Arial" charset="0"/>
                </a:rPr>
                <a:t>with Process Management</a:t>
              </a:r>
            </a:p>
            <a:p>
              <a:pPr algn="ctr" eaLnBrk="1" hangingPunct="1"/>
              <a:endParaRPr lang="en-GB" altLang="en-US" sz="800" b="1" dirty="0">
                <a:latin typeface="Arial" charset="0"/>
              </a:endParaRPr>
            </a:p>
            <a:p>
              <a:pPr algn="ctr" eaLnBrk="1" hangingPunct="1"/>
              <a:r>
                <a:rPr lang="en-GB" altLang="en-US" sz="800" dirty="0">
                  <a:latin typeface="Arial" charset="0"/>
                </a:rPr>
                <a:t>Capture, analyse and communicate</a:t>
              </a:r>
            </a:p>
            <a:p>
              <a:pPr algn="ctr" eaLnBrk="1" hangingPunct="1"/>
              <a:r>
                <a:rPr lang="en-GB" altLang="en-US" sz="800" dirty="0">
                  <a:latin typeface="Arial" charset="0"/>
                </a:rPr>
                <a:t>common business processes</a:t>
              </a:r>
            </a:p>
            <a:p>
              <a:pPr algn="ctr" eaLnBrk="1" hangingPunct="1"/>
              <a:r>
                <a:rPr lang="en-GB" altLang="en-US" sz="800" dirty="0">
                  <a:latin typeface="Arial" charset="0"/>
                </a:rPr>
                <a:t>Reduce time, effort and cost to</a:t>
              </a:r>
            </a:p>
            <a:p>
              <a:pPr algn="ctr" eaLnBrk="1" hangingPunct="1"/>
              <a:r>
                <a:rPr lang="en-GB" altLang="en-US" sz="800" dirty="0">
                  <a:latin typeface="Arial" charset="0"/>
                </a:rPr>
                <a:t>deliver process management</a:t>
              </a:r>
              <a:endParaRPr lang="en-US" altLang="en-US" sz="800" dirty="0">
                <a:latin typeface="Arial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648180" y="1894920"/>
            <a:ext cx="2859272" cy="2569414"/>
            <a:chOff x="2648180" y="1894920"/>
            <a:chExt cx="2859272" cy="2569414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988362" y="2942104"/>
              <a:ext cx="2145763" cy="639753"/>
              <a:chOff x="4516" y="3022"/>
              <a:chExt cx="1135" cy="369"/>
            </a:xfrm>
          </p:grpSpPr>
          <p:pic>
            <p:nvPicPr>
              <p:cNvPr id="32" name="Picture 5" descr="Oracle_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5" y="3022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6"/>
              <p:cNvSpPr txBox="1">
                <a:spLocks noChangeArrowheads="1"/>
              </p:cNvSpPr>
              <p:nvPr/>
            </p:nvSpPr>
            <p:spPr bwMode="auto">
              <a:xfrm>
                <a:off x="4516" y="3233"/>
                <a:ext cx="1135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GB" altLang="en-US" sz="1200" b="1" dirty="0">
                    <a:solidFill>
                      <a:srgbClr val="007F00"/>
                    </a:solidFill>
                    <a:latin typeface="Arial" charset="0"/>
                  </a:rPr>
                  <a:t>JD Edwards </a:t>
                </a:r>
                <a:r>
                  <a:rPr lang="en-GB" altLang="en-US" sz="1200" b="1" dirty="0" err="1">
                    <a:solidFill>
                      <a:srgbClr val="007F00"/>
                    </a:solidFill>
                    <a:latin typeface="Arial" charset="0"/>
                  </a:rPr>
                  <a:t>EnterpriseOne</a:t>
                </a:r>
                <a:endParaRPr lang="en-GB" altLang="en-US" sz="1200" b="1" dirty="0">
                  <a:solidFill>
                    <a:srgbClr val="007F00"/>
                  </a:solidFill>
                  <a:latin typeface="Arial" charset="0"/>
                </a:endParaRPr>
              </a:p>
            </p:txBody>
          </p:sp>
        </p:grpSp>
        <p:sp>
          <p:nvSpPr>
            <p:cNvPr id="14" name="Oval 27"/>
            <p:cNvSpPr>
              <a:spLocks noChangeAspect="1" noChangeArrowheads="1"/>
            </p:cNvSpPr>
            <p:nvPr/>
          </p:nvSpPr>
          <p:spPr bwMode="auto">
            <a:xfrm>
              <a:off x="2648180" y="1894920"/>
              <a:ext cx="2859272" cy="25694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>
                      <a:alpha val="2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GB" altLang="en-US" sz="1800">
                <a:latin typeface="Arial" charset="0"/>
              </a:endParaRPr>
            </a:p>
            <a:p>
              <a:pPr algn="ctr" eaLnBrk="1" hangingPunct="1"/>
              <a:endParaRPr lang="en-GB" altLang="en-US" sz="1800">
                <a:latin typeface="Arial" charset="0"/>
              </a:endParaRPr>
            </a:p>
          </p:txBody>
        </p:sp>
        <p:pic>
          <p:nvPicPr>
            <p:cNvPr id="15" name="Picture 28" descr="DC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179" y="2227800"/>
              <a:ext cx="1406085" cy="586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3300632" y="3685882"/>
              <a:ext cx="1531691" cy="275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200" b="1">
                  <a:solidFill>
                    <a:srgbClr val="007F00"/>
                  </a:solidFill>
                  <a:latin typeface="Arial" charset="0"/>
                </a:rPr>
                <a:t>JD Edwards World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62426" y="188913"/>
            <a:ext cx="2184142" cy="1960868"/>
            <a:chOff x="4162426" y="188913"/>
            <a:chExt cx="2184142" cy="1960868"/>
          </a:xfrm>
        </p:grpSpPr>
        <p:sp>
          <p:nvSpPr>
            <p:cNvPr id="26" name="Oval 12"/>
            <p:cNvSpPr>
              <a:spLocks noChangeAspect="1" noChangeArrowheads="1"/>
            </p:cNvSpPr>
            <p:nvPr/>
          </p:nvSpPr>
          <p:spPr bwMode="auto">
            <a:xfrm>
              <a:off x="4162426" y="188913"/>
              <a:ext cx="2184142" cy="19608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00">
                      <a:alpha val="59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GB" altLang="en-US" sz="1000" b="1" dirty="0" smtClean="0">
                <a:latin typeface="Arial" charset="0"/>
              </a:endParaRPr>
            </a:p>
            <a:p>
              <a:pPr algn="ctr" eaLnBrk="1" hangingPunct="1"/>
              <a:endParaRPr lang="en-GB" altLang="en-US" sz="1000" b="1" dirty="0" smtClean="0">
                <a:latin typeface="Arial" charset="0"/>
              </a:endParaRPr>
            </a:p>
            <a:p>
              <a:pPr algn="ctr" eaLnBrk="1" hangingPunct="1"/>
              <a:endParaRPr lang="en-GB" altLang="en-US" sz="1000" b="1" dirty="0">
                <a:latin typeface="Arial" charset="0"/>
              </a:endParaRPr>
            </a:p>
            <a:p>
              <a:pPr algn="ctr" eaLnBrk="1" hangingPunct="1"/>
              <a:endParaRPr lang="en-GB" altLang="en-US" sz="1000" b="1" dirty="0" smtClean="0">
                <a:latin typeface="Arial" charset="0"/>
              </a:endParaRPr>
            </a:p>
            <a:p>
              <a:pPr algn="ctr" eaLnBrk="1" hangingPunct="1"/>
              <a:r>
                <a:rPr lang="en-GB" altLang="en-US" sz="1000" b="1" dirty="0" smtClean="0">
                  <a:latin typeface="Arial" charset="0"/>
                </a:rPr>
                <a:t>Agile Budgeting and Planning</a:t>
              </a:r>
            </a:p>
            <a:p>
              <a:pPr algn="ctr" eaLnBrk="1" hangingPunct="1"/>
              <a:r>
                <a:rPr lang="en-GB" altLang="en-US" sz="1000" b="1" dirty="0" smtClean="0">
                  <a:latin typeface="Arial" charset="0"/>
                </a:rPr>
                <a:t>Location Analysis</a:t>
              </a:r>
            </a:p>
            <a:p>
              <a:pPr algn="ctr" eaLnBrk="1" hangingPunct="1"/>
              <a:r>
                <a:rPr lang="en-GB" altLang="en-US" sz="1000" b="1" dirty="0" err="1" smtClean="0">
                  <a:latin typeface="Arial" charset="0"/>
                </a:rPr>
                <a:t>NPrinting</a:t>
              </a:r>
              <a:endParaRPr lang="en-GB" altLang="en-US" sz="1000" b="1" dirty="0" smtClean="0">
                <a:latin typeface="Arial" charset="0"/>
              </a:endParaRPr>
            </a:p>
            <a:p>
              <a:pPr algn="ctr" eaLnBrk="1" hangingPunct="1"/>
              <a:r>
                <a:rPr lang="en-GB" altLang="en-US" sz="1000" b="1" dirty="0" smtClean="0">
                  <a:latin typeface="Arial" charset="0"/>
                </a:rPr>
                <a:t>Mobile</a:t>
              </a:r>
            </a:p>
            <a:p>
              <a:pPr algn="ctr" eaLnBrk="1" hangingPunct="1"/>
              <a:r>
                <a:rPr lang="en-GB" altLang="en-US" sz="1000" b="1" dirty="0" smtClean="0">
                  <a:latin typeface="Arial" charset="0"/>
                </a:rPr>
                <a:t>Predictive Analytics</a:t>
              </a:r>
            </a:p>
            <a:p>
              <a:pPr algn="ctr" eaLnBrk="1" hangingPunct="1"/>
              <a:r>
                <a:rPr lang="en-GB" altLang="en-US" sz="1000" b="1" dirty="0" smtClean="0">
                  <a:latin typeface="Arial" charset="0"/>
                </a:rPr>
                <a:t>Meta-Data Management</a:t>
              </a:r>
              <a:endParaRPr lang="en-GB" altLang="en-US" sz="1000" b="1" dirty="0">
                <a:latin typeface="Arial" charset="0"/>
              </a:endParaRPr>
            </a:p>
            <a:p>
              <a:pPr algn="ctr" eaLnBrk="1" hangingPunct="1"/>
              <a:endParaRPr lang="en-US" altLang="en-US" sz="1000" b="1" dirty="0">
                <a:latin typeface="Arial" charset="0"/>
              </a:endParaRPr>
            </a:p>
          </p:txBody>
        </p:sp>
        <p:sp>
          <p:nvSpPr>
            <p:cNvPr id="28" name="Text Box 14"/>
            <p:cNvSpPr txBox="1">
              <a:spLocks noChangeAspect="1" noChangeArrowheads="1"/>
            </p:cNvSpPr>
            <p:nvPr/>
          </p:nvSpPr>
          <p:spPr bwMode="auto">
            <a:xfrm>
              <a:off x="5166496" y="1414672"/>
              <a:ext cx="1847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GB" altLang="en-US" sz="800" dirty="0">
                <a:latin typeface="Arial" charset="0"/>
              </a:endParaRPr>
            </a:p>
            <a:p>
              <a:pPr algn="ctr" eaLnBrk="1" hangingPunct="1"/>
              <a:endParaRPr lang="en-US" altLang="en-US" sz="800" dirty="0">
                <a:latin typeface="Arial" charset="0"/>
              </a:endParaRPr>
            </a:p>
          </p:txBody>
        </p:sp>
        <p:pic>
          <p:nvPicPr>
            <p:cNvPr id="37" name="Picture 9" descr="qv_glas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841" y="511220"/>
              <a:ext cx="411707" cy="40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0" descr="QVLogo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548" y="511220"/>
              <a:ext cx="1031012" cy="40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Oval 19"/>
          <p:cNvSpPr>
            <a:spLocks noChangeAspect="1" noChangeArrowheads="1"/>
          </p:cNvSpPr>
          <p:nvPr/>
        </p:nvSpPr>
        <p:spPr bwMode="auto">
          <a:xfrm>
            <a:off x="1789875" y="4193870"/>
            <a:ext cx="2184142" cy="196086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00">
                    <a:alpha val="5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en-US" sz="1000" b="1" dirty="0">
              <a:latin typeface="Arial" charset="0"/>
            </a:endParaRPr>
          </a:p>
          <a:p>
            <a:pPr algn="ctr" eaLnBrk="1" hangingPunct="1"/>
            <a:endParaRPr lang="en-GB" altLang="en-US" sz="1000" b="1" dirty="0">
              <a:latin typeface="Arial" charset="0"/>
            </a:endParaRPr>
          </a:p>
          <a:p>
            <a:pPr algn="ctr" eaLnBrk="1" hangingPunct="1"/>
            <a:r>
              <a:rPr lang="en-GB" altLang="en-US" sz="1000" b="1" dirty="0" smtClean="0">
                <a:latin typeface="Arial" charset="0"/>
              </a:rPr>
              <a:t>Enterprise Content Management</a:t>
            </a:r>
            <a:endParaRPr lang="en-GB" altLang="en-US" sz="1000" b="1" dirty="0">
              <a:latin typeface="Arial" charset="0"/>
            </a:endParaRPr>
          </a:p>
          <a:p>
            <a:pPr algn="ctr" eaLnBrk="1" hangingPunct="1"/>
            <a:endParaRPr lang="en-GB" altLang="en-US" sz="800" b="1" dirty="0">
              <a:latin typeface="Arial" charset="0"/>
            </a:endParaRPr>
          </a:p>
          <a:p>
            <a:pPr algn="ctr" eaLnBrk="1" hangingPunct="1"/>
            <a:r>
              <a:rPr lang="en-GB" altLang="en-US" sz="800" dirty="0" smtClean="0">
                <a:latin typeface="Arial" charset="0"/>
              </a:rPr>
              <a:t>Document Management</a:t>
            </a:r>
          </a:p>
          <a:p>
            <a:pPr algn="ctr" eaLnBrk="1" hangingPunct="1"/>
            <a:r>
              <a:rPr lang="en-GB" altLang="en-US" sz="800" dirty="0" err="1" smtClean="0">
                <a:latin typeface="Arial" charset="0"/>
              </a:rPr>
              <a:t>Workhlow</a:t>
            </a:r>
            <a:endParaRPr lang="en-GB" altLang="en-US" sz="800" dirty="0" smtClean="0">
              <a:latin typeface="Arial" charset="0"/>
            </a:endParaRPr>
          </a:p>
          <a:p>
            <a:pPr algn="ctr" eaLnBrk="1" hangingPunct="1"/>
            <a:r>
              <a:rPr lang="en-GB" altLang="en-US" sz="800" dirty="0" smtClean="0">
                <a:latin typeface="Arial" charset="0"/>
              </a:rPr>
              <a:t>Purchase to Pay automation</a:t>
            </a:r>
            <a:endParaRPr lang="en-US" altLang="en-US" sz="800" dirty="0">
              <a:latin typeface="Arial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83" t="77451" r="4589" b="268"/>
          <a:stretch/>
        </p:blipFill>
        <p:spPr bwMode="auto">
          <a:xfrm>
            <a:off x="2381095" y="4335886"/>
            <a:ext cx="1001702" cy="44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44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…objectives for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194520"/>
            <a:ext cx="8420100" cy="4114800"/>
          </a:xfrm>
        </p:spPr>
        <p:txBody>
          <a:bodyPr/>
          <a:lstStyle/>
          <a:p>
            <a:pPr eaLnBrk="1" hangingPunct="1"/>
            <a:r>
              <a:rPr lang="en-GB" altLang="en-US" sz="2000" dirty="0" smtClean="0">
                <a:latin typeface="Calibri" pitchFamily="34" charset="0"/>
              </a:rPr>
              <a:t>Differentia Consulting have been engaged this year in a number of successful upgrade </a:t>
            </a:r>
            <a:r>
              <a:rPr lang="en-GB" altLang="en-US" sz="2000" dirty="0" smtClean="0">
                <a:latin typeface="Calibri" pitchFamily="34" charset="0"/>
              </a:rPr>
              <a:t>projects:-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E9.1 </a:t>
            </a:r>
            <a:r>
              <a:rPr lang="en-GB" altLang="en-US" sz="1800" dirty="0" smtClean="0">
                <a:latin typeface="Calibri" pitchFamily="34" charset="0"/>
              </a:rPr>
              <a:t>from most releases including World, </a:t>
            </a:r>
            <a:r>
              <a:rPr lang="en-GB" altLang="en-US" sz="1800" dirty="0" err="1" smtClean="0">
                <a:latin typeface="Calibri" pitchFamily="34" charset="0"/>
              </a:rPr>
              <a:t>Xe</a:t>
            </a:r>
            <a:r>
              <a:rPr lang="en-GB" altLang="en-US" sz="1800" dirty="0" smtClean="0">
                <a:latin typeface="Calibri" pitchFamily="34" charset="0"/>
              </a:rPr>
              <a:t>, ERP8, 8.10, </a:t>
            </a:r>
            <a:r>
              <a:rPr lang="en-GB" altLang="en-US" sz="1800" dirty="0" smtClean="0">
                <a:latin typeface="Calibri" pitchFamily="34" charset="0"/>
              </a:rPr>
              <a:t>8.11SP1</a:t>
            </a:r>
            <a:endParaRPr lang="en-GB" altLang="en-US" sz="1800" dirty="0" smtClean="0">
              <a:latin typeface="Calibri" pitchFamily="34" charset="0"/>
            </a:endParaRPr>
          </a:p>
          <a:p>
            <a:pPr eaLnBrk="1" hangingPunct="1"/>
            <a:r>
              <a:rPr lang="en-GB" altLang="en-US" sz="2000" dirty="0" smtClean="0">
                <a:latin typeface="Calibri" pitchFamily="34" charset="0"/>
              </a:rPr>
              <a:t>The </a:t>
            </a:r>
            <a:r>
              <a:rPr lang="en-GB" altLang="en-US" sz="2000" dirty="0" smtClean="0">
                <a:latin typeface="Calibri" pitchFamily="34" charset="0"/>
              </a:rPr>
              <a:t>purpose of this presentation is to </a:t>
            </a:r>
            <a:r>
              <a:rPr lang="en-GB" altLang="en-US" sz="2000" dirty="0" smtClean="0">
                <a:latin typeface="Calibri" pitchFamily="34" charset="0"/>
              </a:rPr>
              <a:t>consolidate and share some </a:t>
            </a:r>
            <a:r>
              <a:rPr lang="en-GB" altLang="en-US" sz="2000" dirty="0" smtClean="0">
                <a:latin typeface="Calibri" pitchFamily="34" charset="0"/>
              </a:rPr>
              <a:t>of that experience, based on real customer projects, in </a:t>
            </a:r>
            <a:r>
              <a:rPr lang="en-GB" altLang="en-US" sz="2000" dirty="0" smtClean="0">
                <a:latin typeface="Calibri" pitchFamily="34" charset="0"/>
              </a:rPr>
              <a:t>particular: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Technical planning including applications and infrastructure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U</a:t>
            </a:r>
            <a:r>
              <a:rPr lang="en-GB" altLang="en-US" sz="1800" dirty="0" smtClean="0">
                <a:latin typeface="Calibri" pitchFamily="34" charset="0"/>
              </a:rPr>
              <a:t>pgrade </a:t>
            </a:r>
            <a:r>
              <a:rPr lang="en-GB" altLang="en-US" sz="1800" dirty="0" smtClean="0">
                <a:latin typeface="Calibri" pitchFamily="34" charset="0"/>
              </a:rPr>
              <a:t>tools</a:t>
            </a:r>
          </a:p>
          <a:p>
            <a:pPr lvl="1" eaLnBrk="1" hangingPunct="1"/>
            <a:endParaRPr lang="en-GB" altLang="en-US" sz="18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FEF09-E462-4810-BF8F-B1B1EECFD285}" type="datetime6">
              <a:rPr lang="en-US" smtClean="0"/>
              <a:pPr>
                <a:defRPr/>
              </a:pPr>
              <a:t>June 14</a:t>
            </a:fld>
            <a:endParaRPr lang="en-US" dirty="0" smtClean="0"/>
          </a:p>
          <a:p>
            <a:pPr>
              <a:defRPr/>
            </a:pPr>
            <a:r>
              <a:rPr lang="en-US" dirty="0" smtClean="0"/>
              <a:t>Page </a:t>
            </a:r>
            <a:fld id="{D3642D72-F3A0-4A1B-B7C9-FF29798E070F}" type="slidenum">
              <a:rPr lang="en-US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e: info@differentia.co</a:t>
            </a:r>
          </a:p>
          <a:p>
            <a:pPr>
              <a:defRPr/>
            </a:pPr>
            <a:r>
              <a:rPr lang="en-GB" dirty="0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173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194520"/>
            <a:ext cx="842010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alibri" pitchFamily="34" charset="0"/>
              </a:rPr>
              <a:t>There is no such thing as a standard </a:t>
            </a:r>
            <a:r>
              <a:rPr lang="en-GB" dirty="0" smtClean="0">
                <a:latin typeface="Calibri" pitchFamily="34" charset="0"/>
              </a:rPr>
              <a:t>upgrade!</a:t>
            </a:r>
            <a:endParaRPr lang="en-GB" dirty="0" smtClean="0">
              <a:latin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</a:rPr>
              <a:t>Every implementation will have some level of </a:t>
            </a:r>
            <a:r>
              <a:rPr lang="en-GB" sz="2000" dirty="0" smtClean="0">
                <a:latin typeface="Calibri" pitchFamily="34" charset="0"/>
              </a:rPr>
              <a:t>customisation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O</a:t>
            </a:r>
            <a:r>
              <a:rPr lang="en-GB" sz="1800" dirty="0" smtClean="0">
                <a:latin typeface="Calibri" pitchFamily="34" charset="0"/>
              </a:rPr>
              <a:t>bjects</a:t>
            </a:r>
            <a:r>
              <a:rPr lang="en-GB" sz="1800" dirty="0" smtClean="0">
                <a:latin typeface="Calibri" pitchFamily="34" charset="0"/>
              </a:rPr>
              <a:t>, </a:t>
            </a:r>
            <a:r>
              <a:rPr lang="en-GB" sz="1800" dirty="0" smtClean="0">
                <a:latin typeface="Calibri" pitchFamily="34" charset="0"/>
              </a:rPr>
              <a:t>Versions</a:t>
            </a:r>
            <a:r>
              <a:rPr lang="en-GB" sz="1800" dirty="0" smtClean="0">
                <a:latin typeface="Calibri" pitchFamily="34" charset="0"/>
              </a:rPr>
              <a:t>, Overrides, Security</a:t>
            </a:r>
            <a:r>
              <a:rPr lang="en-GB" sz="1800" dirty="0" smtClean="0">
                <a:latin typeface="Calibri" pitchFamily="34" charset="0"/>
              </a:rPr>
              <a:t>, </a:t>
            </a:r>
            <a:r>
              <a:rPr lang="en-GB" sz="1800" dirty="0" smtClean="0">
                <a:latin typeface="Calibri" pitchFamily="34" charset="0"/>
              </a:rPr>
              <a:t>Task </a:t>
            </a:r>
            <a:r>
              <a:rPr lang="en-GB" sz="1800" dirty="0" smtClean="0">
                <a:latin typeface="Calibri" pitchFamily="34" charset="0"/>
              </a:rPr>
              <a:t>V</a:t>
            </a:r>
            <a:r>
              <a:rPr lang="en-GB" sz="1800" dirty="0" smtClean="0">
                <a:latin typeface="Calibri" pitchFamily="34" charset="0"/>
              </a:rPr>
              <a:t>iews </a:t>
            </a:r>
            <a:r>
              <a:rPr lang="en-GB" sz="1800" dirty="0" smtClean="0">
                <a:latin typeface="Calibri" pitchFamily="34" charset="0"/>
              </a:rPr>
              <a:t>, interfaces  etc</a:t>
            </a:r>
          </a:p>
          <a:p>
            <a:r>
              <a:rPr lang="en-GB" sz="2000" dirty="0" smtClean="0">
                <a:latin typeface="Calibri" pitchFamily="34" charset="0"/>
              </a:rPr>
              <a:t>EnterpriseOne </a:t>
            </a:r>
            <a:r>
              <a:rPr lang="en-GB" sz="2000" dirty="0" smtClean="0">
                <a:latin typeface="Calibri" pitchFamily="34" charset="0"/>
              </a:rPr>
              <a:t>platform changes - database</a:t>
            </a:r>
            <a:endParaRPr lang="en-GB" sz="2000" dirty="0" smtClean="0">
              <a:latin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</a:rPr>
              <a:t>Upgrade processes vary from </a:t>
            </a:r>
            <a:r>
              <a:rPr lang="en-GB" sz="2000" dirty="0" smtClean="0">
                <a:latin typeface="Calibri" pitchFamily="34" charset="0"/>
              </a:rPr>
              <a:t>release and platform depending on:-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Platform </a:t>
            </a:r>
            <a:r>
              <a:rPr lang="en-GB" sz="1800" dirty="0" smtClean="0">
                <a:latin typeface="Calibri" pitchFamily="34" charset="0"/>
              </a:rPr>
              <a:t>and </a:t>
            </a:r>
            <a:r>
              <a:rPr lang="en-GB" sz="1800" dirty="0" smtClean="0">
                <a:latin typeface="Calibri" pitchFamily="34" charset="0"/>
              </a:rPr>
              <a:t>release combinations (database, Unicode etc)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Data </a:t>
            </a:r>
            <a:r>
              <a:rPr lang="en-GB" sz="1800" dirty="0" smtClean="0">
                <a:latin typeface="Calibri" pitchFamily="34" charset="0"/>
              </a:rPr>
              <a:t>volumes and </a:t>
            </a:r>
            <a:r>
              <a:rPr lang="en-GB" sz="1800" dirty="0" smtClean="0">
                <a:latin typeface="Calibri" pitchFamily="34" charset="0"/>
              </a:rPr>
              <a:t>quality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Levels </a:t>
            </a:r>
            <a:r>
              <a:rPr lang="en-GB" sz="1800" dirty="0" smtClean="0">
                <a:latin typeface="Calibri" pitchFamily="34" charset="0"/>
              </a:rPr>
              <a:t>of </a:t>
            </a:r>
            <a:r>
              <a:rPr lang="en-GB" sz="1800" dirty="0" smtClean="0">
                <a:latin typeface="Calibri" pitchFamily="34" charset="0"/>
              </a:rPr>
              <a:t>customisation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Level </a:t>
            </a:r>
            <a:r>
              <a:rPr lang="en-GB" sz="1800" dirty="0" smtClean="0">
                <a:latin typeface="Calibri" pitchFamily="34" charset="0"/>
              </a:rPr>
              <a:t>of changes </a:t>
            </a:r>
            <a:r>
              <a:rPr lang="en-GB" sz="1800" dirty="0" smtClean="0">
                <a:latin typeface="Calibri" pitchFamily="34" charset="0"/>
              </a:rPr>
              <a:t>and affects on business </a:t>
            </a:r>
            <a:r>
              <a:rPr lang="en-GB" sz="1800" dirty="0" smtClean="0">
                <a:latin typeface="Calibri" pitchFamily="34" charset="0"/>
              </a:rPr>
              <a:t>processes</a:t>
            </a:r>
          </a:p>
          <a:p>
            <a:r>
              <a:rPr lang="en-GB" sz="2000" dirty="0" smtClean="0">
                <a:latin typeface="Calibri" pitchFamily="34" charset="0"/>
              </a:rPr>
              <a:t>Standard Oracle upgrade tools have lots of options to cope with </a:t>
            </a:r>
            <a:r>
              <a:rPr lang="en-GB" sz="2000" dirty="0" smtClean="0">
                <a:latin typeface="Calibri" pitchFamily="34" charset="0"/>
              </a:rPr>
              <a:t>this</a:t>
            </a:r>
            <a:endParaRPr lang="en-GB" sz="2000" dirty="0" smtClean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FEF09-E462-4810-BF8F-B1B1EECFD285}" type="datetime6">
              <a:rPr lang="en-US" smtClean="0"/>
              <a:pPr>
                <a:defRPr/>
              </a:pPr>
              <a:t>June 14</a:t>
            </a:fld>
            <a:endParaRPr lang="en-US" dirty="0" smtClean="0"/>
          </a:p>
          <a:p>
            <a:pPr>
              <a:defRPr/>
            </a:pPr>
            <a:r>
              <a:rPr lang="en-US" dirty="0" smtClean="0"/>
              <a:t>Page </a:t>
            </a:r>
            <a:fld id="{D3642D72-F3A0-4A1B-B7C9-FF29798E070F}" type="slidenum">
              <a:rPr lang="en-US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e: info@differentia.co</a:t>
            </a:r>
          </a:p>
          <a:p>
            <a:pPr>
              <a:defRPr/>
            </a:pPr>
            <a:r>
              <a:rPr lang="en-GB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715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…things to watch out </a:t>
            </a:r>
            <a:r>
              <a:rPr lang="en-GB" dirty="0" smtClean="0"/>
              <a:t>for and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194520"/>
            <a:ext cx="8420100" cy="4114800"/>
          </a:xfrm>
        </p:spPr>
        <p:txBody>
          <a:bodyPr/>
          <a:lstStyle/>
          <a:p>
            <a:r>
              <a:rPr lang="en-GB" sz="2000" dirty="0" smtClean="0">
                <a:latin typeface="Calibri" pitchFamily="34" charset="0"/>
              </a:rPr>
              <a:t>Build </a:t>
            </a:r>
            <a:r>
              <a:rPr lang="en-GB" sz="2000" dirty="0" smtClean="0">
                <a:latin typeface="Calibri" pitchFamily="34" charset="0"/>
              </a:rPr>
              <a:t>an upgrade Environment </a:t>
            </a:r>
            <a:r>
              <a:rPr lang="en-GB" sz="2000" dirty="0" smtClean="0">
                <a:latin typeface="Calibri" pitchFamily="34" charset="0"/>
              </a:rPr>
              <a:t>infrastructure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Don't </a:t>
            </a:r>
            <a:r>
              <a:rPr lang="en-GB" sz="1800" dirty="0" smtClean="0">
                <a:latin typeface="Calibri" pitchFamily="34" charset="0"/>
              </a:rPr>
              <a:t>use standard Environments (i.e. </a:t>
            </a:r>
            <a:r>
              <a:rPr lang="en-GB" sz="1800" dirty="0" smtClean="0">
                <a:latin typeface="Calibri" pitchFamily="34" charset="0"/>
              </a:rPr>
              <a:t>Development)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Make </a:t>
            </a:r>
            <a:r>
              <a:rPr lang="en-GB" sz="1800" dirty="0" smtClean="0">
                <a:latin typeface="Calibri" pitchFamily="34" charset="0"/>
              </a:rPr>
              <a:t>sure all Environments are code-current (especially </a:t>
            </a:r>
            <a:r>
              <a:rPr lang="en-GB" sz="1800" dirty="0" smtClean="0">
                <a:latin typeface="Calibri" pitchFamily="34" charset="0"/>
              </a:rPr>
              <a:t>Pristine)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Support </a:t>
            </a:r>
            <a:r>
              <a:rPr lang="en-GB" sz="1800" dirty="0" smtClean="0">
                <a:latin typeface="Calibri" pitchFamily="34" charset="0"/>
              </a:rPr>
              <a:t>for on-going TC in order execute multiple times</a:t>
            </a:r>
            <a:endParaRPr lang="en-GB" sz="1800" dirty="0" smtClean="0">
              <a:latin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</a:rPr>
              <a:t>Check </a:t>
            </a:r>
            <a:r>
              <a:rPr lang="en-GB" sz="2000" dirty="0" smtClean="0">
                <a:latin typeface="Calibri" pitchFamily="34" charset="0"/>
              </a:rPr>
              <a:t>all modified </a:t>
            </a:r>
            <a:r>
              <a:rPr lang="en-GB" sz="2000" dirty="0" smtClean="0">
                <a:latin typeface="Calibri" pitchFamily="34" charset="0"/>
              </a:rPr>
              <a:t>Objects have the correct system codes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Custom Objects </a:t>
            </a:r>
            <a:r>
              <a:rPr lang="en-GB" sz="1800" dirty="0" smtClean="0">
                <a:latin typeface="Calibri" pitchFamily="34" charset="0"/>
              </a:rPr>
              <a:t>must be coded with both System Reporting Code (alias SYR) and System Code (alias SY) in the custom range of </a:t>
            </a:r>
            <a:r>
              <a:rPr lang="en-GB" sz="1800" dirty="0" smtClean="0">
                <a:latin typeface="Calibri" pitchFamily="34" charset="0"/>
              </a:rPr>
              <a:t>55-59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Merge </a:t>
            </a:r>
            <a:r>
              <a:rPr lang="en-GB" sz="1800" dirty="0" smtClean="0">
                <a:latin typeface="Calibri" pitchFamily="34" charset="0"/>
              </a:rPr>
              <a:t>Flags must be set so that the </a:t>
            </a:r>
            <a:r>
              <a:rPr lang="en-GB" sz="1800" dirty="0" smtClean="0">
                <a:latin typeface="Calibri" pitchFamily="34" charset="0"/>
              </a:rPr>
              <a:t>Objects </a:t>
            </a:r>
            <a:r>
              <a:rPr lang="en-GB" sz="1800" dirty="0" smtClean="0">
                <a:latin typeface="Calibri" pitchFamily="34" charset="0"/>
              </a:rPr>
              <a:t>will be marked to be merged into the new </a:t>
            </a:r>
            <a:r>
              <a:rPr lang="en-GB" sz="1800" dirty="0" smtClean="0">
                <a:latin typeface="Calibri" pitchFamily="34" charset="0"/>
              </a:rPr>
              <a:t>release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Third-party </a:t>
            </a:r>
            <a:r>
              <a:rPr lang="en-GB" sz="1800" dirty="0" smtClean="0">
                <a:latin typeface="Calibri" pitchFamily="34" charset="0"/>
              </a:rPr>
              <a:t>use of customised System Codes</a:t>
            </a:r>
            <a:endParaRPr lang="en-GB" sz="1800" dirty="0" smtClean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FEF09-E462-4810-BF8F-B1B1EECFD285}" type="datetime6">
              <a:rPr lang="en-US" smtClean="0"/>
              <a:pPr>
                <a:defRPr/>
              </a:pPr>
              <a:t>June 14</a:t>
            </a:fld>
            <a:endParaRPr lang="en-US" smtClean="0"/>
          </a:p>
          <a:p>
            <a:pPr>
              <a:defRPr/>
            </a:pPr>
            <a:r>
              <a:rPr lang="en-US" smtClean="0"/>
              <a:t>Page </a:t>
            </a:r>
            <a:fld id="{D3642D72-F3A0-4A1B-B7C9-FF29798E070F}" type="slidenum">
              <a:rPr lang="en-US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e: info@differentia.co</a:t>
            </a:r>
          </a:p>
          <a:p>
            <a:pPr>
              <a:defRPr/>
            </a:pPr>
            <a:r>
              <a:rPr lang="en-GB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68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…things to watch out </a:t>
            </a:r>
            <a:r>
              <a:rPr lang="en-GB" dirty="0" smtClean="0"/>
              <a:t>for and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194520"/>
            <a:ext cx="8420100" cy="4114800"/>
          </a:xfrm>
        </p:spPr>
        <p:txBody>
          <a:bodyPr/>
          <a:lstStyle/>
          <a:p>
            <a:r>
              <a:rPr lang="en-GB" sz="2000" dirty="0" smtClean="0">
                <a:latin typeface="Calibri" pitchFamily="34" charset="0"/>
              </a:rPr>
              <a:t>Effects of the upgrade process on XJDE </a:t>
            </a:r>
            <a:r>
              <a:rPr lang="en-GB" sz="2000" dirty="0" smtClean="0">
                <a:latin typeface="Calibri" pitchFamily="34" charset="0"/>
              </a:rPr>
              <a:t>and ZJDE </a:t>
            </a:r>
            <a:r>
              <a:rPr lang="en-GB" sz="2000" dirty="0" smtClean="0">
                <a:latin typeface="Calibri" pitchFamily="34" charset="0"/>
              </a:rPr>
              <a:t>V</a:t>
            </a:r>
            <a:r>
              <a:rPr lang="en-GB" sz="2000" dirty="0" smtClean="0">
                <a:latin typeface="Calibri" pitchFamily="34" charset="0"/>
              </a:rPr>
              <a:t>ersions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XJDE </a:t>
            </a:r>
            <a:r>
              <a:rPr lang="en-GB" sz="1800" dirty="0" smtClean="0">
                <a:latin typeface="Calibri" pitchFamily="34" charset="0"/>
              </a:rPr>
              <a:t>Versions nothing merges</a:t>
            </a:r>
            <a:endParaRPr lang="en-GB" sz="18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ZJDE </a:t>
            </a:r>
            <a:r>
              <a:rPr lang="en-GB" sz="1800" dirty="0" smtClean="0">
                <a:latin typeface="Calibri" pitchFamily="34" charset="0"/>
              </a:rPr>
              <a:t>Versions specifications </a:t>
            </a:r>
            <a:r>
              <a:rPr lang="en-GB" sz="1800" dirty="0" smtClean="0">
                <a:latin typeface="Calibri" pitchFamily="34" charset="0"/>
              </a:rPr>
              <a:t>do not </a:t>
            </a:r>
            <a:r>
              <a:rPr lang="en-GB" sz="1800" dirty="0" smtClean="0">
                <a:latin typeface="Calibri" pitchFamily="34" charset="0"/>
              </a:rPr>
              <a:t>merge whilst PO changes do</a:t>
            </a:r>
            <a:endParaRPr lang="en-GB" sz="18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Check/report on Processing Options to understand</a:t>
            </a:r>
            <a:endParaRPr lang="en-GB" sz="1800" dirty="0" smtClean="0">
              <a:latin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</a:rPr>
              <a:t>Running the upgrade </a:t>
            </a:r>
            <a:r>
              <a:rPr lang="en-GB" sz="2000" dirty="0" smtClean="0">
                <a:latin typeface="Calibri" pitchFamily="34" charset="0"/>
              </a:rPr>
              <a:t>Workbenches multiple times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Initial Tasks (System, Release)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C</a:t>
            </a:r>
            <a:r>
              <a:rPr lang="en-GB" sz="1800" dirty="0" smtClean="0">
                <a:latin typeface="Calibri" pitchFamily="34" charset="0"/>
              </a:rPr>
              <a:t>ontrol Tables (Data Dictionary, Tasks etc)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Specification Merges (Central Objects, Versions)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T</a:t>
            </a:r>
            <a:r>
              <a:rPr lang="en-GB" sz="1800" dirty="0" smtClean="0">
                <a:latin typeface="Calibri" pitchFamily="34" charset="0"/>
              </a:rPr>
              <a:t>able Conversion (Business Data, reset, temporary </a:t>
            </a:r>
            <a:r>
              <a:rPr lang="en-GB" sz="1800" dirty="0" smtClean="0">
                <a:latin typeface="Calibri" pitchFamily="34" charset="0"/>
              </a:rPr>
              <a:t>tables</a:t>
            </a:r>
            <a:r>
              <a:rPr lang="en-GB" sz="1800" dirty="0" smtClean="0">
                <a:latin typeface="Calibri" pitchFamily="34" charset="0"/>
              </a:rPr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Knowledge, understanding and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FEF09-E462-4810-BF8F-B1B1EECFD285}" type="datetime6">
              <a:rPr lang="en-US" smtClean="0"/>
              <a:pPr>
                <a:defRPr/>
              </a:pPr>
              <a:t>June 14</a:t>
            </a:fld>
            <a:endParaRPr lang="en-US" dirty="0" smtClean="0"/>
          </a:p>
          <a:p>
            <a:pPr>
              <a:defRPr/>
            </a:pPr>
            <a:r>
              <a:rPr lang="en-US" dirty="0" smtClean="0"/>
              <a:t>Page </a:t>
            </a:r>
            <a:fld id="{D3642D72-F3A0-4A1B-B7C9-FF29798E070F}" type="slidenum">
              <a:rPr lang="en-US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e: info@differentia.co</a:t>
            </a:r>
          </a:p>
          <a:p>
            <a:pPr>
              <a:defRPr/>
            </a:pPr>
            <a:r>
              <a:rPr lang="en-GB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68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…things to watch out </a:t>
            </a:r>
            <a:r>
              <a:rPr lang="en-GB" dirty="0" smtClean="0"/>
              <a:t>for and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194520"/>
            <a:ext cx="8420100" cy="4114800"/>
          </a:xfrm>
        </p:spPr>
        <p:txBody>
          <a:bodyPr/>
          <a:lstStyle/>
          <a:p>
            <a:r>
              <a:rPr lang="en-GB" sz="2000" dirty="0" smtClean="0">
                <a:latin typeface="Calibri" pitchFamily="34" charset="0"/>
              </a:rPr>
              <a:t>Ensure </a:t>
            </a:r>
            <a:r>
              <a:rPr lang="en-GB" sz="2000" dirty="0" smtClean="0">
                <a:latin typeface="Calibri" pitchFamily="34" charset="0"/>
              </a:rPr>
              <a:t>that the upgrade processes run within the available time </a:t>
            </a:r>
            <a:r>
              <a:rPr lang="en-GB" sz="2000" dirty="0" smtClean="0">
                <a:latin typeface="Calibri" pitchFamily="34" charset="0"/>
              </a:rPr>
              <a:t>window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Biggest head-ache for many customers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Consider an archive </a:t>
            </a:r>
            <a:r>
              <a:rPr lang="en-GB" sz="1800" dirty="0" smtClean="0">
                <a:latin typeface="Calibri" pitchFamily="34" charset="0"/>
              </a:rPr>
              <a:t>and </a:t>
            </a:r>
            <a:r>
              <a:rPr lang="en-GB" sz="1800" dirty="0" smtClean="0">
                <a:latin typeface="Calibri" pitchFamily="34" charset="0"/>
              </a:rPr>
              <a:t>purge strategy prior to release upgrade?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If not, temporary table archiving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Manage and plan (understand) the Table Conversion Workbench process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>
                <a:latin typeface="Calibri" pitchFamily="34" charset="0"/>
              </a:rPr>
              <a:t>Avoid </a:t>
            </a:r>
            <a:r>
              <a:rPr lang="en-GB" sz="1800" dirty="0" smtClean="0">
                <a:latin typeface="Calibri" pitchFamily="34" charset="0"/>
              </a:rPr>
              <a:t>any TC duplicate processes </a:t>
            </a:r>
            <a:r>
              <a:rPr lang="en-GB" sz="1800" dirty="0" smtClean="0">
                <a:latin typeface="Calibri" pitchFamily="34" charset="0"/>
              </a:rPr>
              <a:t>(e.g. </a:t>
            </a:r>
            <a:r>
              <a:rPr lang="en-GB" sz="1800" dirty="0" smtClean="0">
                <a:latin typeface="Calibri" pitchFamily="34" charset="0"/>
              </a:rPr>
              <a:t>index </a:t>
            </a:r>
            <a:r>
              <a:rPr lang="en-GB" sz="1800" dirty="0" smtClean="0">
                <a:latin typeface="Calibri" pitchFamily="34" charset="0"/>
              </a:rPr>
              <a:t>generation on large tables)</a:t>
            </a:r>
          </a:p>
          <a:p>
            <a:pPr>
              <a:buNone/>
            </a:pPr>
            <a:endParaRPr lang="en-GB" dirty="0" smtClean="0">
              <a:latin typeface="Calibri" pitchFamily="34" charset="0"/>
            </a:endParaRPr>
          </a:p>
          <a:p>
            <a:pPr>
              <a:buNone/>
            </a:pPr>
            <a:r>
              <a:rPr lang="en-GB" dirty="0" smtClean="0">
                <a:latin typeface="Calibri" pitchFamily="34" charset="0"/>
              </a:rPr>
              <a:t>Overall, there </a:t>
            </a:r>
            <a:r>
              <a:rPr lang="en-GB" dirty="0" smtClean="0">
                <a:latin typeface="Calibri" pitchFamily="34" charset="0"/>
              </a:rPr>
              <a:t>are many things to watch out for depending on the release </a:t>
            </a:r>
            <a:r>
              <a:rPr lang="en-GB" dirty="0" smtClean="0">
                <a:latin typeface="Calibri" pitchFamily="34" charset="0"/>
              </a:rPr>
              <a:t>and the platforms that are being upgraded!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FEF09-E462-4810-BF8F-B1B1EECFD285}" type="datetime6">
              <a:rPr lang="en-US" smtClean="0"/>
              <a:pPr>
                <a:defRPr/>
              </a:pPr>
              <a:t>June 14</a:t>
            </a:fld>
            <a:endParaRPr lang="en-US" dirty="0" smtClean="0"/>
          </a:p>
          <a:p>
            <a:pPr>
              <a:defRPr/>
            </a:pPr>
            <a:r>
              <a:rPr lang="en-US" dirty="0" smtClean="0"/>
              <a:t>Page </a:t>
            </a:r>
            <a:fld id="{D3642D72-F3A0-4A1B-B7C9-FF29798E070F}" type="slidenum">
              <a:rPr lang="en-US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e: info@differentia.co</a:t>
            </a:r>
          </a:p>
          <a:p>
            <a:pPr>
              <a:defRPr/>
            </a:pPr>
            <a:r>
              <a:rPr lang="en-GB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68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616" y="1143000"/>
            <a:ext cx="7996634" cy="1143000"/>
          </a:xfrm>
        </p:spPr>
        <p:txBody>
          <a:bodyPr/>
          <a:lstStyle/>
          <a:p>
            <a:r>
              <a:rPr lang="en-GB" dirty="0" smtClean="0"/>
              <a:t>…technical infrastructure planning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132856"/>
            <a:ext cx="8420100" cy="4114800"/>
          </a:xfrm>
        </p:spPr>
        <p:txBody>
          <a:bodyPr/>
          <a:lstStyle/>
          <a:p>
            <a:pPr eaLnBrk="1" hangingPunct="1"/>
            <a:r>
              <a:rPr lang="en-GB" altLang="en-US" sz="2000" dirty="0" smtClean="0">
                <a:latin typeface="Calibri" pitchFamily="34" charset="0"/>
              </a:rPr>
              <a:t>‘Inventory</a:t>
            </a:r>
            <a:r>
              <a:rPr lang="en-GB" altLang="en-US" sz="2000" dirty="0">
                <a:latin typeface="Calibri" pitchFamily="34" charset="0"/>
              </a:rPr>
              <a:t>’ </a:t>
            </a:r>
            <a:r>
              <a:rPr lang="en-GB" altLang="en-US" sz="2000" dirty="0" smtClean="0">
                <a:latin typeface="Calibri" pitchFamily="34" charset="0"/>
              </a:rPr>
              <a:t>of your current system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A</a:t>
            </a:r>
            <a:r>
              <a:rPr lang="en-GB" altLang="en-US" sz="1800" dirty="0" smtClean="0">
                <a:latin typeface="Calibri" pitchFamily="34" charset="0"/>
              </a:rPr>
              <a:t>pplication customisations</a:t>
            </a:r>
            <a:r>
              <a:rPr lang="en-GB" altLang="en-US" sz="1800" dirty="0">
                <a:latin typeface="Calibri" pitchFamily="34" charset="0"/>
              </a:rPr>
              <a:t>, interfaces, hardware, network, 3</a:t>
            </a:r>
            <a:r>
              <a:rPr lang="en-GB" altLang="en-US" sz="1800" baseline="30000" dirty="0">
                <a:latin typeface="Calibri" pitchFamily="34" charset="0"/>
              </a:rPr>
              <a:t>rd</a:t>
            </a:r>
            <a:r>
              <a:rPr lang="en-GB" altLang="en-US" sz="1800" dirty="0">
                <a:latin typeface="Calibri" pitchFamily="34" charset="0"/>
              </a:rPr>
              <a:t> party </a:t>
            </a:r>
            <a:r>
              <a:rPr lang="en-GB" altLang="en-US" sz="1800" dirty="0" smtClean="0">
                <a:latin typeface="Calibri" pitchFamily="34" charset="0"/>
              </a:rPr>
              <a:t>products</a:t>
            </a:r>
          </a:p>
          <a:p>
            <a:pPr eaLnBrk="1" hangingPunct="1"/>
            <a:r>
              <a:rPr lang="en-GB" altLang="en-US" sz="2000" dirty="0" smtClean="0">
                <a:latin typeface="Calibri" pitchFamily="34" charset="0"/>
              </a:rPr>
              <a:t>C</a:t>
            </a:r>
            <a:r>
              <a:rPr lang="en-GB" altLang="en-US" sz="2000" dirty="0" smtClean="0">
                <a:latin typeface="Calibri" pitchFamily="34" charset="0"/>
              </a:rPr>
              <a:t>arry </a:t>
            </a:r>
            <a:r>
              <a:rPr lang="en-GB" altLang="en-US" sz="2000" dirty="0">
                <a:latin typeface="Calibri" pitchFamily="34" charset="0"/>
              </a:rPr>
              <a:t>out a </a:t>
            </a:r>
            <a:r>
              <a:rPr lang="en-GB" altLang="en-US" sz="2000" dirty="0" smtClean="0">
                <a:latin typeface="Calibri" pitchFamily="34" charset="0"/>
              </a:rPr>
              <a:t>functional and technical </a:t>
            </a:r>
            <a:r>
              <a:rPr lang="en-GB" altLang="en-US" sz="2000" dirty="0">
                <a:latin typeface="Calibri" pitchFamily="34" charset="0"/>
              </a:rPr>
              <a:t>health </a:t>
            </a:r>
            <a:r>
              <a:rPr lang="en-GB" altLang="en-US" sz="2000" dirty="0" smtClean="0">
                <a:latin typeface="Calibri" pitchFamily="34" charset="0"/>
              </a:rPr>
              <a:t>check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D</a:t>
            </a:r>
            <a:r>
              <a:rPr lang="en-GB" altLang="en-US" sz="1800" dirty="0" smtClean="0">
                <a:latin typeface="Calibri" pitchFamily="34" charset="0"/>
              </a:rPr>
              <a:t>ata volumes and integrity</a:t>
            </a:r>
            <a:r>
              <a:rPr lang="en-GB" altLang="en-US" sz="1800" dirty="0">
                <a:latin typeface="Calibri" pitchFamily="34" charset="0"/>
              </a:rPr>
              <a:t>, security, resilience</a:t>
            </a:r>
          </a:p>
          <a:p>
            <a:pPr eaLnBrk="1" hangingPunct="1"/>
            <a:r>
              <a:rPr lang="en-GB" altLang="en-US" sz="2000" dirty="0" smtClean="0">
                <a:latin typeface="Calibri" pitchFamily="34" charset="0"/>
              </a:rPr>
              <a:t>Evaluate and understand the changes </a:t>
            </a:r>
            <a:r>
              <a:rPr lang="en-GB" altLang="en-US" sz="2000" dirty="0">
                <a:latin typeface="Calibri" pitchFamily="34" charset="0"/>
              </a:rPr>
              <a:t>in system </a:t>
            </a:r>
            <a:r>
              <a:rPr lang="en-GB" altLang="en-US" sz="2000" dirty="0" smtClean="0">
                <a:latin typeface="Calibri" pitchFamily="34" charset="0"/>
              </a:rPr>
              <a:t>architecture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W</a:t>
            </a:r>
            <a:r>
              <a:rPr lang="en-GB" altLang="en-US" sz="1800" dirty="0" smtClean="0">
                <a:latin typeface="Calibri" pitchFamily="34" charset="0"/>
              </a:rPr>
              <a:t>eb </a:t>
            </a:r>
            <a:r>
              <a:rPr lang="en-GB" altLang="en-US" sz="1800" dirty="0">
                <a:latin typeface="Calibri" pitchFamily="34" charset="0"/>
              </a:rPr>
              <a:t>based architecture, </a:t>
            </a:r>
            <a:r>
              <a:rPr lang="en-GB" altLang="en-US" sz="1800" dirty="0" smtClean="0">
                <a:latin typeface="Calibri" pitchFamily="34" charset="0"/>
              </a:rPr>
              <a:t>affects of </a:t>
            </a:r>
            <a:r>
              <a:rPr lang="en-GB" altLang="en-US" sz="1800" dirty="0" smtClean="0">
                <a:latin typeface="Calibri" pitchFamily="34" charset="0"/>
              </a:rPr>
              <a:t>U</a:t>
            </a:r>
            <a:r>
              <a:rPr lang="en-GB" altLang="en-US" sz="1800" dirty="0" smtClean="0">
                <a:latin typeface="Calibri" pitchFamily="34" charset="0"/>
              </a:rPr>
              <a:t>nicode</a:t>
            </a:r>
            <a:r>
              <a:rPr lang="en-GB" altLang="en-US" sz="1800" dirty="0">
                <a:latin typeface="Calibri" pitchFamily="34" charset="0"/>
              </a:rPr>
              <a:t>, </a:t>
            </a:r>
            <a:r>
              <a:rPr lang="en-GB" altLang="en-US" sz="1800" dirty="0" smtClean="0">
                <a:latin typeface="Calibri" pitchFamily="34" charset="0"/>
              </a:rPr>
              <a:t>forms and middleware </a:t>
            </a:r>
            <a:r>
              <a:rPr lang="en-GB" altLang="en-US" sz="1800" dirty="0">
                <a:latin typeface="Calibri" pitchFamily="34" charset="0"/>
              </a:rPr>
              <a:t>options, system tools</a:t>
            </a:r>
          </a:p>
          <a:p>
            <a:pPr eaLnBrk="1" hangingPunct="1"/>
            <a:r>
              <a:rPr lang="en-GB" altLang="en-US" sz="2000" dirty="0" smtClean="0">
                <a:latin typeface="Calibri" pitchFamily="34" charset="0"/>
              </a:rPr>
              <a:t>Fully review the platform options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altLang="en-US" sz="1800" dirty="0" smtClean="0">
                <a:latin typeface="Calibri" pitchFamily="34" charset="0"/>
              </a:rPr>
              <a:t>Impacts of a technology </a:t>
            </a:r>
            <a:r>
              <a:rPr lang="en-GB" altLang="en-US" sz="1800" dirty="0">
                <a:latin typeface="Calibri" pitchFamily="34" charset="0"/>
              </a:rPr>
              <a:t>refresh, storage, virtualisation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FEF09-E462-4810-BF8F-B1B1EECFD285}" type="datetime6">
              <a:rPr lang="en-US" smtClean="0"/>
              <a:pPr>
                <a:defRPr/>
              </a:pPr>
              <a:t>June 14</a:t>
            </a:fld>
            <a:endParaRPr lang="en-US" dirty="0" smtClean="0"/>
          </a:p>
          <a:p>
            <a:pPr>
              <a:defRPr/>
            </a:pPr>
            <a:r>
              <a:rPr lang="en-US" dirty="0" smtClean="0"/>
              <a:t>Page </a:t>
            </a:r>
            <a:fld id="{D3642D72-F3A0-4A1B-B7C9-FF29798E070F}" type="slidenum">
              <a:rPr lang="en-US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e: info@differentia.co</a:t>
            </a:r>
          </a:p>
          <a:p>
            <a:pPr>
              <a:defRPr/>
            </a:pPr>
            <a:r>
              <a:rPr lang="en-GB" smtClean="0"/>
              <a:t> i: www.differentia.co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39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8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15166</TotalTime>
  <Words>1075</Words>
  <Application>Microsoft Office PowerPoint</Application>
  <PresentationFormat>A4 Paper (210x297 mm)</PresentationFormat>
  <Paragraphs>216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 EnterpriseOne Upgrade: Considerations and Tips Stress-free JD Edwards 2014 Nigel Sanders - Differentia Consulting</vt:lpstr>
      <vt:lpstr>…introduction to Differentia Consulting</vt:lpstr>
      <vt:lpstr>...our solutions </vt:lpstr>
      <vt:lpstr>…objectives for today</vt:lpstr>
      <vt:lpstr>…planning</vt:lpstr>
      <vt:lpstr>…things to watch out for and consider</vt:lpstr>
      <vt:lpstr>…things to watch out for and consider</vt:lpstr>
      <vt:lpstr>…things to watch out for and consider</vt:lpstr>
      <vt:lpstr>…technical infrastructure planning recommendations</vt:lpstr>
      <vt:lpstr>…tools available</vt:lpstr>
      <vt:lpstr>…tools available</vt:lpstr>
      <vt:lpstr>…conclusions</vt:lpstr>
      <vt:lpstr>…how can we help you to get started?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Differentia Consulting</dc:title>
  <dc:creator>admin@differentia.net</dc:creator>
  <cp:lastModifiedBy>Impresa</cp:lastModifiedBy>
  <cp:revision>383</cp:revision>
  <cp:lastPrinted>2012-01-19T15:42:44Z</cp:lastPrinted>
  <dcterms:created xsi:type="dcterms:W3CDTF">2002-10-28T11:38:26Z</dcterms:created>
  <dcterms:modified xsi:type="dcterms:W3CDTF">2014-06-16T11:00:48Z</dcterms:modified>
</cp:coreProperties>
</file>